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5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3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4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4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43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44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45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5"/>
  </p:notesMasterIdLst>
  <p:sldIdLst>
    <p:sldId id="413" r:id="rId2"/>
    <p:sldId id="390" r:id="rId3"/>
    <p:sldId id="391" r:id="rId4"/>
    <p:sldId id="414" r:id="rId5"/>
    <p:sldId id="415" r:id="rId6"/>
    <p:sldId id="392" r:id="rId7"/>
    <p:sldId id="393" r:id="rId8"/>
    <p:sldId id="315" r:id="rId9"/>
    <p:sldId id="394" r:id="rId10"/>
    <p:sldId id="396" r:id="rId11"/>
    <p:sldId id="397" r:id="rId12"/>
    <p:sldId id="400" r:id="rId13"/>
    <p:sldId id="307" r:id="rId14"/>
    <p:sldId id="308" r:id="rId15"/>
    <p:sldId id="309" r:id="rId16"/>
    <p:sldId id="310" r:id="rId17"/>
    <p:sldId id="311" r:id="rId18"/>
    <p:sldId id="313" r:id="rId19"/>
    <p:sldId id="316" r:id="rId20"/>
    <p:sldId id="319" r:id="rId21"/>
    <p:sldId id="320" r:id="rId22"/>
    <p:sldId id="322" r:id="rId23"/>
    <p:sldId id="332" r:id="rId24"/>
    <p:sldId id="387" r:id="rId25"/>
    <p:sldId id="325" r:id="rId26"/>
    <p:sldId id="388" r:id="rId27"/>
    <p:sldId id="389" r:id="rId28"/>
    <p:sldId id="323" r:id="rId29"/>
    <p:sldId id="384" r:id="rId30"/>
    <p:sldId id="385" r:id="rId31"/>
    <p:sldId id="407" r:id="rId32"/>
    <p:sldId id="408" r:id="rId33"/>
    <p:sldId id="409" r:id="rId34"/>
    <p:sldId id="410" r:id="rId35"/>
    <p:sldId id="411" r:id="rId36"/>
    <p:sldId id="412" r:id="rId37"/>
    <p:sldId id="335" r:id="rId38"/>
    <p:sldId id="386" r:id="rId39"/>
    <p:sldId id="406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301" r:id="rId48"/>
    <p:sldId id="265" r:id="rId49"/>
    <p:sldId id="266" r:id="rId50"/>
    <p:sldId id="267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302" r:id="rId59"/>
    <p:sldId id="275" r:id="rId60"/>
    <p:sldId id="276" r:id="rId61"/>
    <p:sldId id="277" r:id="rId62"/>
    <p:sldId id="278" r:id="rId63"/>
    <p:sldId id="303" r:id="rId64"/>
    <p:sldId id="279" r:id="rId65"/>
    <p:sldId id="280" r:id="rId66"/>
    <p:sldId id="281" r:id="rId67"/>
    <p:sldId id="282" r:id="rId68"/>
    <p:sldId id="304" r:id="rId69"/>
    <p:sldId id="283" r:id="rId70"/>
    <p:sldId id="285" r:id="rId71"/>
    <p:sldId id="416" r:id="rId72"/>
    <p:sldId id="284" r:id="rId73"/>
    <p:sldId id="383" r:id="rId74"/>
    <p:sldId id="382" r:id="rId75"/>
    <p:sldId id="339" r:id="rId76"/>
    <p:sldId id="378" r:id="rId77"/>
    <p:sldId id="380" r:id="rId78"/>
    <p:sldId id="340" r:id="rId79"/>
    <p:sldId id="286" r:id="rId80"/>
    <p:sldId id="287" r:id="rId81"/>
    <p:sldId id="288" r:id="rId82"/>
    <p:sldId id="289" r:id="rId83"/>
    <p:sldId id="305" r:id="rId84"/>
    <p:sldId id="290" r:id="rId85"/>
    <p:sldId id="291" r:id="rId86"/>
    <p:sldId id="292" r:id="rId87"/>
    <p:sldId id="293" r:id="rId88"/>
    <p:sldId id="306" r:id="rId89"/>
    <p:sldId id="294" r:id="rId90"/>
    <p:sldId id="295" r:id="rId91"/>
    <p:sldId id="296" r:id="rId92"/>
    <p:sldId id="297" r:id="rId93"/>
    <p:sldId id="381" r:id="rId94"/>
    <p:sldId id="355" r:id="rId95"/>
    <p:sldId id="360" r:id="rId96"/>
    <p:sldId id="361" r:id="rId97"/>
    <p:sldId id="364" r:id="rId98"/>
    <p:sldId id="365" r:id="rId99"/>
    <p:sldId id="366" r:id="rId100"/>
    <p:sldId id="369" r:id="rId101"/>
    <p:sldId id="370" r:id="rId102"/>
    <p:sldId id="371" r:id="rId103"/>
    <p:sldId id="299" r:id="rId10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2856" y="15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1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5E8786-2541-4097-8361-AFFF36236B5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49994-D887-472B-BC4A-F20179880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0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fld id="{8ECBCAF8-070B-4EE7-8840-6B921CB979D6}" type="slidenum">
              <a:rPr lang="en-US" altLang="en-US" sz="1200">
                <a:latin typeface="Arial" panose="020B0604020202020204" pitchFamily="34" charset="0"/>
              </a:rPr>
              <a:pPr algn="r"/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30156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DF75F62-6CE8-4DA6-B2E2-330BED587EE7}" type="slidenum">
              <a:rPr lang="en-US" altLang="en-US" sz="1300"/>
              <a:pPr>
                <a:spcBef>
                  <a:spcPct val="0"/>
                </a:spcBef>
              </a:pPr>
              <a:t>13</a:t>
            </a:fld>
            <a:endParaRPr lang="en-US" altLang="en-US" sz="130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88939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94D7DD2-F5CF-49C4-9973-B8E2F6B45D95}" type="slidenum">
              <a:rPr lang="en-US" altLang="en-US" sz="1300"/>
              <a:pPr>
                <a:spcBef>
                  <a:spcPct val="0"/>
                </a:spcBef>
              </a:pPr>
              <a:t>14</a:t>
            </a:fld>
            <a:endParaRPr lang="en-US" altLang="en-US" sz="13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37414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0A190EB-47A0-481C-8214-368E00754096}" type="slidenum">
              <a:rPr lang="en-US" altLang="en-US" sz="1300"/>
              <a:pPr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98338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D94A69-5F88-4116-85AE-C95A309DBD03}" type="slidenum">
              <a:rPr lang="en-US" altLang="en-US" sz="1300"/>
              <a:pPr>
                <a:spcBef>
                  <a:spcPct val="0"/>
                </a:spcBef>
              </a:pPr>
              <a:t>16</a:t>
            </a:fld>
            <a:endParaRPr lang="en-US" altLang="en-US" sz="13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47825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A8C3B59-E3B1-4CED-B7FA-63E8F043A1BA}" type="slidenum">
              <a:rPr lang="en-US" altLang="en-US" sz="1300"/>
              <a:pPr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81594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7AFBD2-6933-4F4C-A7C0-7D529B8FAF97}" type="slidenum">
              <a:rPr lang="en-US" altLang="en-US" sz="1300"/>
              <a:pPr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41006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8876D92-CD1C-46D1-91CD-C42C3937BBF5}" type="slidenum">
              <a:rPr lang="en-US" altLang="en-US" sz="1300"/>
              <a:pPr>
                <a:spcBef>
                  <a:spcPct val="0"/>
                </a:spcBef>
              </a:pPr>
              <a:t>19</a:t>
            </a:fld>
            <a:endParaRPr lang="en-US" altLang="en-US" sz="130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44572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6F3B5CF-A065-41FE-8274-9BF74646EA62}" type="slidenum">
              <a:rPr lang="en-US" altLang="en-US" sz="1300"/>
              <a:pPr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74653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F6AFDA9-AB29-4B5D-81D0-848B5D013BE7}" type="slidenum">
              <a:rPr lang="en-US" altLang="en-US" sz="1300"/>
              <a:pPr>
                <a:spcBef>
                  <a:spcPct val="0"/>
                </a:spcBef>
              </a:pPr>
              <a:t>21</a:t>
            </a:fld>
            <a:endParaRPr lang="en-US" altLang="en-US" sz="130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17155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55ACF6F-DAAE-48AD-B8FE-F975ED1FF872}" type="slidenum">
              <a:rPr lang="en-US" altLang="en-US" sz="1300"/>
              <a:pPr>
                <a:spcBef>
                  <a:spcPct val="0"/>
                </a:spcBef>
              </a:pPr>
              <a:t>22</a:t>
            </a:fld>
            <a:endParaRPr lang="en-US" altLang="en-US" sz="13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24414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23979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2EFE09B-41F2-473B-B8AD-40C8CD750FBF}" type="slidenum">
              <a:rPr lang="en-US" altLang="en-US" sz="1300"/>
              <a:pPr>
                <a:spcBef>
                  <a:spcPct val="0"/>
                </a:spcBef>
              </a:pPr>
              <a:t>23</a:t>
            </a:fld>
            <a:endParaRPr lang="en-US" altLang="en-US" sz="13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1018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D6DD90F-E37F-48DE-BA14-090A7FBE4151}" type="slidenum">
              <a:rPr lang="en-US" altLang="en-US" sz="1300"/>
              <a:pPr>
                <a:spcBef>
                  <a:spcPct val="0"/>
                </a:spcBef>
              </a:pPr>
              <a:t>25</a:t>
            </a:fld>
            <a:endParaRPr lang="en-US" altLang="en-US" sz="130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30685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88B4363-9B5B-4E3F-A8F2-3611ACA95659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26793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67012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78F9285-DA2E-4A91-AA61-003EFA07A638}" type="slidenum">
              <a:rPr lang="en-US" altLang="en-US" sz="1300"/>
              <a:pPr>
                <a:spcBef>
                  <a:spcPct val="0"/>
                </a:spcBef>
              </a:pPr>
              <a:t>28</a:t>
            </a:fld>
            <a:endParaRPr lang="en-US" altLang="en-US" sz="13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44015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DD3A26C-EDF3-4100-9853-0D7E92670F01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350258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80A9E3C-0DD8-4FBC-BCBD-4E295B974C46}" type="slidenum">
              <a:rPr lang="en-US" altLang="en-US">
                <a:solidFill>
                  <a:srgbClr val="000000"/>
                </a:solidFill>
              </a:rPr>
              <a:pPr/>
              <a:t>30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370286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860B937-2CF1-47A5-A941-C7BF4D9A340A}" type="slidenum">
              <a:rPr lang="en-US" altLang="en-US" sz="1300"/>
              <a:pPr>
                <a:spcBef>
                  <a:spcPct val="0"/>
                </a:spcBef>
              </a:pPr>
              <a:t>31</a:t>
            </a:fld>
            <a:endParaRPr lang="en-US" altLang="en-US" sz="13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550058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F82B70-F7E8-4FD1-BAB8-4DB87CA0D950}" type="slidenum">
              <a:rPr lang="en-US" altLang="en-US" sz="1300"/>
              <a:pPr>
                <a:spcBef>
                  <a:spcPct val="0"/>
                </a:spcBef>
              </a:pPr>
              <a:t>32</a:t>
            </a:fld>
            <a:endParaRPr lang="en-US" altLang="en-US" sz="13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754722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614C8E3-5873-490E-B9C7-42974FB6DFBA}" type="slidenum">
              <a:rPr lang="en-US" altLang="en-US" sz="1300"/>
              <a:pPr>
                <a:spcBef>
                  <a:spcPct val="0"/>
                </a:spcBef>
              </a:pPr>
              <a:t>33</a:t>
            </a:fld>
            <a:endParaRPr lang="en-US" altLang="en-US" sz="13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6520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552765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2075EA6-7A37-40C2-851D-ABF2B85CC4B0}" type="slidenum">
              <a:rPr lang="en-US" altLang="en-US" sz="1300"/>
              <a:pPr>
                <a:spcBef>
                  <a:spcPct val="0"/>
                </a:spcBef>
              </a:pPr>
              <a:t>34</a:t>
            </a:fld>
            <a:endParaRPr lang="en-US" altLang="en-US" sz="130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674065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2DB1E8B-3BFE-4B7A-9609-B5C0EB4C5162}" type="slidenum">
              <a:rPr lang="en-US" altLang="en-US" sz="1300"/>
              <a:pPr>
                <a:spcBef>
                  <a:spcPct val="0"/>
                </a:spcBef>
              </a:pPr>
              <a:t>35</a:t>
            </a:fld>
            <a:endParaRPr lang="en-US" altLang="en-US" sz="13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640370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91B0CB1-1888-4D51-A09E-73E753915A8B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078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74AEFA4-2029-4DA7-871F-7242DD7343A2}" type="slidenum">
              <a:rPr lang="en-US" altLang="en-US" sz="1300"/>
              <a:pPr>
                <a:spcBef>
                  <a:spcPct val="0"/>
                </a:spcBef>
              </a:pPr>
              <a:t>37</a:t>
            </a:fld>
            <a:endParaRPr lang="en-US" altLang="en-US" sz="130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25818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36941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E3C8493-A221-474D-B1F9-52541A644890}" type="slidenum">
              <a:rPr lang="en-US" altLang="en-US">
                <a:solidFill>
                  <a:srgbClr val="000000"/>
                </a:solidFill>
              </a:rPr>
              <a:pPr/>
              <a:t>71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522563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56543B1-3A41-45C9-B103-1C9137ED344E}" type="slidenum">
              <a:rPr lang="en-US" altLang="en-US">
                <a:solidFill>
                  <a:srgbClr val="000000"/>
                </a:solidFill>
              </a:rPr>
              <a:pPr/>
              <a:t>74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Why would this be useful?  Main reason is focus.  Also enables “smart” cropping.</a:t>
            </a:r>
          </a:p>
        </p:txBody>
      </p:sp>
    </p:spTree>
    <p:extLst>
      <p:ext uri="{BB962C8B-B14F-4D97-AF65-F5344CB8AC3E}">
        <p14:creationId xmlns:p14="http://schemas.microsoft.com/office/powerpoint/2010/main" val="36817953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4D7405C-E726-4E01-95B5-A5C1EB5B5EF6}" type="slidenum">
              <a:rPr lang="en-US" altLang="en-US" sz="1300"/>
              <a:pPr>
                <a:spcBef>
                  <a:spcPct val="0"/>
                </a:spcBef>
              </a:pPr>
              <a:t>75</a:t>
            </a:fld>
            <a:endParaRPr lang="en-US" altLang="en-US" sz="130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439455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9842C5C-C87B-488F-ADAA-A69F867FC3E6}" type="slidenum">
              <a:rPr lang="en-US" altLang="en-US">
                <a:solidFill>
                  <a:srgbClr val="000000"/>
                </a:solidFill>
              </a:rPr>
              <a:pPr/>
              <a:t>76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696991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448C7D8-9141-44E2-96C7-B8CAC2DBC650}" type="slidenum">
              <a:rPr lang="en-US" altLang="en-US">
                <a:solidFill>
                  <a:srgbClr val="000000"/>
                </a:solidFill>
              </a:rPr>
              <a:pPr/>
              <a:t>77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Age 12, Age 30, </a:t>
            </a:r>
          </a:p>
          <a:p>
            <a:pPr>
              <a:spcBef>
                <a:spcPct val="0"/>
              </a:spcBef>
            </a:pPr>
            <a:r>
              <a:rPr lang="en-US" altLang="en-US" b="1" smtClean="0"/>
              <a:t>The mathematical odds against such an event are 6 million to one for her right eye</a:t>
            </a:r>
          </a:p>
        </p:txBody>
      </p:sp>
    </p:spTree>
    <p:extLst>
      <p:ext uri="{BB962C8B-B14F-4D97-AF65-F5344CB8AC3E}">
        <p14:creationId xmlns:p14="http://schemas.microsoft.com/office/powerpoint/2010/main" val="313413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040569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0AFF59-3517-45B9-B073-E889668BA730}" type="slidenum">
              <a:rPr lang="en-US" altLang="en-US" sz="1300"/>
              <a:pPr>
                <a:spcBef>
                  <a:spcPct val="0"/>
                </a:spcBef>
              </a:pPr>
              <a:t>78</a:t>
            </a:fld>
            <a:endParaRPr lang="en-US" altLang="en-US" sz="13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711518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F295882-02D2-46BB-8BA1-A27EF6E7F984}" type="slidenum">
              <a:rPr lang="en-US" altLang="en-US">
                <a:solidFill>
                  <a:srgbClr val="000000"/>
                </a:solidFill>
              </a:rPr>
              <a:pPr/>
              <a:t>93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160806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AE64E2A-E2A0-4786-BA87-FA526EFEBA28}" type="slidenum">
              <a:rPr lang="en-US" altLang="en-US">
                <a:solidFill>
                  <a:srgbClr val="000000"/>
                </a:solidFill>
              </a:rPr>
              <a:pPr/>
              <a:t>94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6562753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1D275F1-80F6-4077-8F03-E3703CAC78EB}" type="slidenum">
              <a:rPr lang="en-US" altLang="en-US">
                <a:solidFill>
                  <a:srgbClr val="000000"/>
                </a:solidFill>
              </a:rPr>
              <a:pPr/>
              <a:t>95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31441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D287417-1E78-447A-92FC-03F1CE39697F}" type="slidenum">
              <a:rPr lang="en-US" altLang="en-US">
                <a:solidFill>
                  <a:srgbClr val="000000"/>
                </a:solidFill>
              </a:rPr>
              <a:pPr/>
              <a:t>96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022806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7FE4752-DBAE-41CE-9077-4081FF1FF403}" type="slidenum">
              <a:rPr lang="en-US" altLang="en-US">
                <a:solidFill>
                  <a:srgbClr val="000000"/>
                </a:solidFill>
              </a:rPr>
              <a:pPr/>
              <a:t>97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mtClean="0"/>
              <a:t>Since 1998</a:t>
            </a:r>
          </a:p>
        </p:txBody>
      </p:sp>
    </p:spTree>
    <p:extLst>
      <p:ext uri="{BB962C8B-B14F-4D97-AF65-F5344CB8AC3E}">
        <p14:creationId xmlns:p14="http://schemas.microsoft.com/office/powerpoint/2010/main" val="9382463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4078B5C-AEF0-42F6-892E-06C38D34791D}" type="slidenum">
              <a:rPr lang="en-US" altLang="en-US">
                <a:solidFill>
                  <a:srgbClr val="000000"/>
                </a:solidFill>
              </a:rPr>
              <a:pPr/>
              <a:t>98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441093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594197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36B5D68-25C5-4F53-B8B4-39DDA65FAB2A}" type="slidenum">
              <a:rPr lang="en-US" altLang="en-US">
                <a:solidFill>
                  <a:srgbClr val="000000"/>
                </a:solidFill>
              </a:rPr>
              <a:pPr/>
              <a:t>100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5646999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0A23359-14BD-4E57-A8F6-91BE280AEEC5}" type="slidenum">
              <a:rPr lang="en-US" altLang="en-US">
                <a:solidFill>
                  <a:srgbClr val="000000"/>
                </a:solidFill>
              </a:rPr>
              <a:pPr/>
              <a:t>101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345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20CC13E-4F5C-46FA-BF62-4BF979BD1EEE}" type="slidenum">
              <a:rPr lang="en-US" altLang="en-US" sz="1300"/>
              <a:pPr>
                <a:spcBef>
                  <a:spcPct val="0"/>
                </a:spcBef>
              </a:pPr>
              <a:t>8</a:t>
            </a:fld>
            <a:endParaRPr lang="en-US" altLang="en-US" sz="13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104055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59FAD2D-7CCE-4C18-B8D2-458E95739E73}" type="slidenum">
              <a:rPr lang="en-US" altLang="en-US">
                <a:solidFill>
                  <a:srgbClr val="000000"/>
                </a:solidFill>
              </a:rPr>
              <a:pPr/>
              <a:t>102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16463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8826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96799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44010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83F0F23-2885-4CB2-968A-A17621C7BFD8}" type="slidenum">
              <a:rPr lang="en-US" altLang="en-US">
                <a:solidFill>
                  <a:srgbClr val="000000"/>
                </a:solidFill>
              </a:rPr>
              <a:pPr/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10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5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1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08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D339ED-E753-4FD2-8B5B-BB1B0F1211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169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2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3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07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5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16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36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528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3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847E9-B266-49A7-9489-CB9389C91894}" type="datetimeFigureOut">
              <a:rPr lang="en-US" smtClean="0"/>
              <a:t>11/13/2016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9B5B2-E187-4113-8DF7-5E37E0A69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6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.cmu.edu/pubs/pub_5719.html" TargetMode="External"/><Relationship Id="rId3" Type="http://schemas.openxmlformats.org/officeDocument/2006/relationships/tags" Target="../tags/tag61.xml"/><Relationship Id="rId7" Type="http://schemas.openxmlformats.org/officeDocument/2006/relationships/image" Target="../media/image143.jpe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notesSlide" Target="../notesSlides/notesSlide4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2.xml"/><Relationship Id="rId9" Type="http://schemas.openxmlformats.org/officeDocument/2006/relationships/hyperlink" Target="http://marsrovers.jpl.nasa.gov/gallery/images.html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hyperlink" Target="http://upload.wikimedia.org/wikipedia/commons/d/d8/NASA_Mars_Rover.jpg" TargetMode="Externa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hyperlink" Target="http://www.robocup.org/" TargetMode="External"/><Relationship Id="rId17" Type="http://schemas.openxmlformats.org/officeDocument/2006/relationships/hyperlink" Target="http://stair.stanford.edu/" TargetMode="External"/><Relationship Id="rId2" Type="http://schemas.openxmlformats.org/officeDocument/2006/relationships/tags" Target="../tags/tag64.xml"/><Relationship Id="rId16" Type="http://schemas.openxmlformats.org/officeDocument/2006/relationships/image" Target="../media/image148.jpe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image" Target="../media/image146.jpeg"/><Relationship Id="rId5" Type="http://schemas.openxmlformats.org/officeDocument/2006/relationships/tags" Target="../tags/tag67.xml"/><Relationship Id="rId15" Type="http://schemas.openxmlformats.org/officeDocument/2006/relationships/hyperlink" Target="http://en.wikipedia.org/wiki/Spirit_rover" TargetMode="External"/><Relationship Id="rId10" Type="http://schemas.openxmlformats.org/officeDocument/2006/relationships/hyperlink" Target="file:///C:\Documents%20and%20Settings\jchai\My%20Documents\Downloads\UNSW_CMU.mpg" TargetMode="External"/><Relationship Id="rId4" Type="http://schemas.openxmlformats.org/officeDocument/2006/relationships/tags" Target="../tags/tag66.xml"/><Relationship Id="rId9" Type="http://schemas.openxmlformats.org/officeDocument/2006/relationships/notesSlide" Target="../notesSlides/notesSlide50.xml"/><Relationship Id="rId14" Type="http://schemas.openxmlformats.org/officeDocument/2006/relationships/image" Target="../media/image147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2.jpeg"/><Relationship Id="rId18" Type="http://schemas.openxmlformats.org/officeDocument/2006/relationships/hyperlink" Target="http://www.monzy.org/audience/" TargetMode="Externa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1.jpeg"/><Relationship Id="rId17" Type="http://schemas.openxmlformats.org/officeDocument/2006/relationships/hyperlink" Target="http://www.news.com/Game-turns-moviegoers-into-human-joysticks/2100-1026_3-6184662.html" TargetMode="External"/><Relationship Id="rId2" Type="http://schemas.openxmlformats.org/officeDocument/2006/relationships/tags" Target="../tags/tag2.xml"/><Relationship Id="rId16" Type="http://schemas.openxmlformats.org/officeDocument/2006/relationships/hyperlink" Target="http://www.digimask.com/" TargetMode="Externa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0.png"/><Relationship Id="rId5" Type="http://schemas.openxmlformats.org/officeDocument/2006/relationships/tags" Target="../tags/tag5.xml"/><Relationship Id="rId15" Type="http://schemas.openxmlformats.org/officeDocument/2006/relationships/hyperlink" Target="http://www.gearlog.com/2007/12/incredible_wiimote_hack_create.php" TargetMode="External"/><Relationship Id="rId10" Type="http://schemas.openxmlformats.org/officeDocument/2006/relationships/hyperlink" Target="http://en.wikipedia.org/wiki/Image:Wii_Wiimotea.png" TargetMode="External"/><Relationship Id="rId4" Type="http://schemas.openxmlformats.org/officeDocument/2006/relationships/tags" Target="../tags/tag4.xml"/><Relationship Id="rId9" Type="http://schemas.openxmlformats.org/officeDocument/2006/relationships/notesSlide" Target="../notesSlides/notesSlide22.xml"/><Relationship Id="rId14" Type="http://schemas.openxmlformats.org/officeDocument/2006/relationships/hyperlink" Target="http://www.cs.cmu.edu/~johnny/projects/wii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hyperlink" Target="http://www.youtube.com/watch?feature=iv&amp;v=fQ59dXOo63o" TargetMode="External"/><Relationship Id="rId7" Type="http://schemas.openxmlformats.org/officeDocument/2006/relationships/hyperlink" Target="http://research.microsoft.com/en-us/projects/surfacerecon/default.aspx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w8BmgtMKFbY" TargetMode="External"/><Relationship Id="rId5" Type="http://schemas.openxmlformats.org/officeDocument/2006/relationships/hyperlink" Target="http://www.youtube.com/watch?v=7QrnwoO1-8A" TargetMode="External"/><Relationship Id="rId4" Type="http://schemas.openxmlformats.org/officeDocument/2006/relationships/hyperlink" Target="http://www.youtube.com/watch?v=8CTJL5lUjHg" TargetMode="External"/><Relationship Id="rId9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tags" Target="../tags/tag10.xml"/><Relationship Id="rId7" Type="http://schemas.openxmlformats.org/officeDocument/2006/relationships/image" Target="../media/image50.jpe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tags" Target="../tags/tag14.xml"/><Relationship Id="rId7" Type="http://schemas.openxmlformats.org/officeDocument/2006/relationships/image" Target="../media/image52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12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shington.edu/newsroom/news/images/David.jpg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hyperlink" Target="http://www.evolution.com/products/lanehawk/" TargetMode="Externa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108.jpe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110.jpe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tags" Target="../tags/tag24.xml"/><Relationship Id="rId7" Type="http://schemas.openxmlformats.org/officeDocument/2006/relationships/image" Target="../media/image112.w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.xml"/><Relationship Id="rId9" Type="http://schemas.openxmlformats.org/officeDocument/2006/relationships/hyperlink" Target="http://www.sonystyle.com/webapp/wcs/stores/servlet/ProductDisplay?catalogId=10551&amp;storeId=10151&amp;productId=8198552921665200469&amp;langId=-1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tags" Target="../tags/tag28.xml"/><Relationship Id="rId7" Type="http://schemas.openxmlformats.org/officeDocument/2006/relationships/notesSlide" Target="../notesSlides/notesSlide39.xml"/><Relationship Id="rId12" Type="http://schemas.openxmlformats.org/officeDocument/2006/relationships/hyperlink" Target="http://en.wikipedia.org/wiki/Afghan_Girl_(photo)" TargetMode="Externa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11" Type="http://schemas.openxmlformats.org/officeDocument/2006/relationships/hyperlink" Target="http://www.cl.cam.ac.uk/~jgd1000/afghan.html" TargetMode="External"/><Relationship Id="rId5" Type="http://schemas.openxmlformats.org/officeDocument/2006/relationships/tags" Target="../tags/tag30.xml"/><Relationship Id="rId10" Type="http://schemas.openxmlformats.org/officeDocument/2006/relationships/image" Target="../media/image116.jpeg"/><Relationship Id="rId4" Type="http://schemas.openxmlformats.org/officeDocument/2006/relationships/tags" Target="../tags/tag29.xml"/><Relationship Id="rId9" Type="http://schemas.openxmlformats.org/officeDocument/2006/relationships/image" Target="../media/image11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Srinivasa%20Narasimhan\Desktop\15385-s12\Football.avi" TargetMode="External"/><Relationship Id="rId1" Type="http://schemas.openxmlformats.org/officeDocument/2006/relationships/video" Target="file:///C:\Documents%20and%20Settings\Srinivasa%20Narasimhan\Desktop\15385-s12\Football2.avi" TargetMode="Externa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notesSlide" Target="../notesSlides/notesSlide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tags" Target="../tags/tag33.xml"/><Relationship Id="rId7" Type="http://schemas.openxmlformats.org/officeDocument/2006/relationships/notesSlide" Target="../notesSlides/notesSlide41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35.xml"/><Relationship Id="rId10" Type="http://schemas.openxmlformats.org/officeDocument/2006/relationships/hyperlink" Target="http://groups.csail.mit.edu/vision/medical-vision/surgery/surgical_navigation.html" TargetMode="External"/><Relationship Id="rId4" Type="http://schemas.openxmlformats.org/officeDocument/2006/relationships/tags" Target="../tags/tag34.xml"/><Relationship Id="rId9" Type="http://schemas.openxmlformats.org/officeDocument/2006/relationships/image" Target="../media/image13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2.xml"/><Relationship Id="rId3" Type="http://schemas.openxmlformats.org/officeDocument/2006/relationships/tags" Target="../tags/tag38.xml"/><Relationship Id="rId7" Type="http://schemas.openxmlformats.org/officeDocument/2006/relationships/slideLayout" Target="../slideLayouts/slideLayout6.xml"/><Relationship Id="rId12" Type="http://schemas.openxmlformats.org/officeDocument/2006/relationships/hyperlink" Target="http://en.wikipedia.org/wiki/Automatic_number_plate_recognition" TargetMode="Externa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image" Target="../media/image134.png"/><Relationship Id="rId5" Type="http://schemas.openxmlformats.org/officeDocument/2006/relationships/tags" Target="../tags/tag40.xml"/><Relationship Id="rId10" Type="http://schemas.openxmlformats.org/officeDocument/2006/relationships/hyperlink" Target="http://www.research.att.com/~yann" TargetMode="External"/><Relationship Id="rId4" Type="http://schemas.openxmlformats.org/officeDocument/2006/relationships/tags" Target="../tags/tag39.xml"/><Relationship Id="rId9" Type="http://schemas.openxmlformats.org/officeDocument/2006/relationships/image" Target="../media/image133.gif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hyperlink" Target="http://www.sensiblevision.com/" TargetMode="External"/><Relationship Id="rId3" Type="http://schemas.openxmlformats.org/officeDocument/2006/relationships/tags" Target="../tags/tag44.xml"/><Relationship Id="rId7" Type="http://schemas.openxmlformats.org/officeDocument/2006/relationships/tags" Target="../tags/tag48.xml"/><Relationship Id="rId12" Type="http://schemas.openxmlformats.org/officeDocument/2006/relationships/image" Target="../media/image137.jpe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image" Target="../media/image136.jpeg"/><Relationship Id="rId5" Type="http://schemas.openxmlformats.org/officeDocument/2006/relationships/tags" Target="../tags/tag46.xml"/><Relationship Id="rId10" Type="http://schemas.openxmlformats.org/officeDocument/2006/relationships/image" Target="../media/image135.jpeg"/><Relationship Id="rId4" Type="http://schemas.openxmlformats.org/officeDocument/2006/relationships/tags" Target="../tags/tag45.xml"/><Relationship Id="rId9" Type="http://schemas.openxmlformats.org/officeDocument/2006/relationships/notesSlide" Target="../notesSlides/notesSlide43.xml"/><Relationship Id="rId14" Type="http://schemas.openxmlformats.org/officeDocument/2006/relationships/image" Target="../media/image138.jpe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mobile/goggles/#text" TargetMode="External"/><Relationship Id="rId3" Type="http://schemas.openxmlformats.org/officeDocument/2006/relationships/tags" Target="../tags/tag51.xml"/><Relationship Id="rId7" Type="http://schemas.openxmlformats.org/officeDocument/2006/relationships/hyperlink" Target="http://research.nokia.com/researchteams/vcui/index.html" TargetMode="Externa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hyperlink" Target="http://www.infoworld.com/article/07/04/24/HNnokiasiliconvalley_1.html" TargetMode="External"/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9.jpe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owstuffworks.com/" TargetMode="External"/><Relationship Id="rId3" Type="http://schemas.openxmlformats.org/officeDocument/2006/relationships/tags" Target="../tags/tag54.xml"/><Relationship Id="rId7" Type="http://schemas.openxmlformats.org/officeDocument/2006/relationships/hyperlink" Target="http://www.howstuffworks.com/first-down-line.htm" TargetMode="Externa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40.jpeg"/><Relationship Id="rId5" Type="http://schemas.openxmlformats.org/officeDocument/2006/relationships/notesSlide" Target="../notesSlides/notesSlide45.xml"/><Relationship Id="rId4" Type="http://schemas.openxmlformats.org/officeDocument/2006/relationships/slideLayout" Target="../slideLayouts/slideLayout2.xml"/><Relationship Id="rId9" Type="http://schemas.openxmlformats.org/officeDocument/2006/relationships/hyperlink" Target="http://www.sportvision.com/video.html" TargetMode="Externa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Mobileye" TargetMode="External"/><Relationship Id="rId3" Type="http://schemas.openxmlformats.org/officeDocument/2006/relationships/tags" Target="../tags/tag57.xml"/><Relationship Id="rId7" Type="http://schemas.openxmlformats.org/officeDocument/2006/relationships/hyperlink" Target="http://www.mobileye.com/" TargetMode="Externa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4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8.xml"/><Relationship Id="rId9" Type="http://schemas.openxmlformats.org/officeDocument/2006/relationships/image" Target="../media/image14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ytimes.com/2010/10/10/science/10google.html?ref=artificialintelligenc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1" y="981636"/>
            <a:ext cx="10820400" cy="5150224"/>
          </a:xfr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MATLAB FOR ROBOT VISION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1463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38200" y="17462"/>
            <a:ext cx="10515600" cy="1325563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altLang="en-US" dirty="0" smtClean="0"/>
              <a:t>Why computer vision matters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609725"/>
            <a:ext cx="21383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5"/>
          <p:cNvSpPr txBox="1">
            <a:spLocks noChangeArrowheads="1"/>
          </p:cNvSpPr>
          <p:nvPr/>
        </p:nvSpPr>
        <p:spPr bwMode="auto">
          <a:xfrm>
            <a:off x="2514601" y="3286126"/>
            <a:ext cx="1203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Safety</a:t>
            </a:r>
          </a:p>
        </p:txBody>
      </p:sp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609725"/>
            <a:ext cx="24018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5334000" y="3209926"/>
            <a:ext cx="122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Health</a:t>
            </a:r>
          </a:p>
        </p:txBody>
      </p:sp>
      <p:pic>
        <p:nvPicPr>
          <p:cNvPr id="337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609725"/>
            <a:ext cx="200501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TextBox 9"/>
          <p:cNvSpPr txBox="1">
            <a:spLocks noChangeArrowheads="1"/>
          </p:cNvSpPr>
          <p:nvPr/>
        </p:nvSpPr>
        <p:spPr bwMode="auto">
          <a:xfrm>
            <a:off x="7924801" y="3209926"/>
            <a:ext cx="1482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Security</a:t>
            </a:r>
          </a:p>
        </p:txBody>
      </p:sp>
      <p:sp>
        <p:nvSpPr>
          <p:cNvPr id="33801" name="TextBox 11"/>
          <p:cNvSpPr txBox="1">
            <a:spLocks noChangeArrowheads="1"/>
          </p:cNvSpPr>
          <p:nvPr/>
        </p:nvSpPr>
        <p:spPr bwMode="auto">
          <a:xfrm>
            <a:off x="2438401" y="5953126"/>
            <a:ext cx="1463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Comfort</a:t>
            </a:r>
          </a:p>
        </p:txBody>
      </p:sp>
      <p:pic>
        <p:nvPicPr>
          <p:cNvPr id="338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343400"/>
            <a:ext cx="20955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3" name="TextBox 13"/>
          <p:cNvSpPr txBox="1">
            <a:spLocks noChangeArrowheads="1"/>
          </p:cNvSpPr>
          <p:nvPr/>
        </p:nvSpPr>
        <p:spPr bwMode="auto">
          <a:xfrm>
            <a:off x="8229600" y="5943601"/>
            <a:ext cx="13414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Access</a:t>
            </a:r>
          </a:p>
        </p:txBody>
      </p:sp>
      <p:sp>
        <p:nvSpPr>
          <p:cNvPr id="33805" name="TextBox 15"/>
          <p:cNvSpPr txBox="1">
            <a:spLocks noChangeArrowheads="1"/>
          </p:cNvSpPr>
          <p:nvPr/>
        </p:nvSpPr>
        <p:spPr bwMode="auto">
          <a:xfrm>
            <a:off x="5486401" y="5867401"/>
            <a:ext cx="804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Fun</a:t>
            </a:r>
          </a:p>
        </p:txBody>
      </p:sp>
      <p:pic>
        <p:nvPicPr>
          <p:cNvPr id="3380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9" r="8202" b="32710"/>
          <a:stretch>
            <a:fillRect/>
          </a:stretch>
        </p:blipFill>
        <p:spPr bwMode="auto">
          <a:xfrm>
            <a:off x="2286001" y="4343400"/>
            <a:ext cx="19208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17" descr="t1lar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19601"/>
            <a:ext cx="2514600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7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Vision in space</a:t>
            </a:r>
          </a:p>
        </p:txBody>
      </p:sp>
      <p:pic>
        <p:nvPicPr>
          <p:cNvPr id="52228" name="Picture 6" descr="1198865273_31824-1_Sol1369A_WestValley_L257F_b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76351"/>
            <a:ext cx="8534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Rectangle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9800" y="4495800"/>
            <a:ext cx="8001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>
                <a:solidFill>
                  <a:srgbClr val="000000"/>
                </a:solidFill>
                <a:latin typeface="Arial" panose="020B0604020202020204" pitchFamily="34" charset="0"/>
              </a:rPr>
              <a:t>Vision systems (JPL) used for several tasks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Panorama stitching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3D terrain modeling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Obstacle detection, position tracking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For more, read “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hlinkClick r:id="rId8"/>
              </a:rPr>
              <a:t>Computer Vision on Mars</a:t>
            </a:r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</a:rPr>
              <a:t>” by Matthies et al.</a:t>
            </a:r>
          </a:p>
        </p:txBody>
      </p:sp>
      <p:sp>
        <p:nvSpPr>
          <p:cNvPr id="52230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2200" y="3609976"/>
            <a:ext cx="7772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9"/>
              </a:rPr>
              <a:t>NASA'S Mars Exploration Rover Spirit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captured this westward view from atop </a:t>
            </a:r>
            <a:b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a low plateau where Spirit spent the closing months of 2007. </a:t>
            </a:r>
          </a:p>
        </p:txBody>
      </p:sp>
    </p:spTree>
    <p:extLst>
      <p:ext uri="{BB962C8B-B14F-4D97-AF65-F5344CB8AC3E}">
        <p14:creationId xmlns:p14="http://schemas.microsoft.com/office/powerpoint/2010/main" val="183541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Industrial robots</a:t>
            </a:r>
          </a:p>
        </p:txBody>
      </p:sp>
      <p:pic>
        <p:nvPicPr>
          <p:cNvPr id="532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828801"/>
            <a:ext cx="4645025" cy="388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TextBox 6"/>
          <p:cNvSpPr txBox="1">
            <a:spLocks noChangeArrowheads="1"/>
          </p:cNvSpPr>
          <p:nvPr/>
        </p:nvSpPr>
        <p:spPr bwMode="auto">
          <a:xfrm>
            <a:off x="3057526" y="6019800"/>
            <a:ext cx="5476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t>Vision-guided robots position nut runners on wheels</a:t>
            </a:r>
          </a:p>
        </p:txBody>
      </p:sp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2667001"/>
            <a:ext cx="28670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68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-46853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Mobile robots</a:t>
            </a:r>
          </a:p>
        </p:txBody>
      </p:sp>
      <p:sp>
        <p:nvSpPr>
          <p:cNvPr id="54275" name="AutoShape 6" descr="2_on_1_melee2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9910763" y="26336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4276" name="AutoShape 8" descr="2_on_1_melee2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9910763" y="2633663"/>
            <a:ext cx="296862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4277" name="Picture 9" descr="2_on_1_melee2">
            <a:hlinkClick r:id="rId10" action="ppaction://hlinkfil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05600" y="3810001"/>
            <a:ext cx="233203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2"/>
              </a:rPr>
              <a:t>http://www.robocup.org/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4279" name="Picture 12" descr="Image:NASA Mars Rover.jpg">
            <a:hlinkClick r:id="rId13"/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66800"/>
            <a:ext cx="32004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Rectangle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209801" y="3657601"/>
            <a:ext cx="36496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NASA’s Mars Spirit Rover</a:t>
            </a:r>
          </a:p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5"/>
              </a:rPr>
              <a:t>http://en.wikipedia.org/wiki/Spirit_rover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428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62" y="4391026"/>
            <a:ext cx="20145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Box 9"/>
          <p:cNvSpPr txBox="1">
            <a:spLocks noChangeArrowheads="1"/>
          </p:cNvSpPr>
          <p:nvPr/>
        </p:nvSpPr>
        <p:spPr bwMode="auto">
          <a:xfrm>
            <a:off x="6705600" y="6068241"/>
            <a:ext cx="18954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Saxena et al. 2008</a:t>
            </a:r>
          </a:p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7"/>
              </a:rPr>
              <a:t>STAIR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at Stanford</a:t>
            </a:r>
          </a:p>
        </p:txBody>
      </p:sp>
      <p:sp>
        <p:nvSpPr>
          <p:cNvPr id="2" name="Rectangle 1"/>
          <p:cNvSpPr/>
          <p:nvPr/>
        </p:nvSpPr>
        <p:spPr>
          <a:xfrm>
            <a:off x="138096" y="4835569"/>
            <a:ext cx="3121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Dipl.-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Ing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. Alexander Behrens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2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2519" y="235123"/>
            <a:ext cx="9144000" cy="1446025"/>
          </a:xfrm>
        </p:spPr>
        <p:txBody>
          <a:bodyPr>
            <a:normAutofit fontScale="90000"/>
          </a:bodyPr>
          <a:lstStyle/>
          <a:p>
            <a:r>
              <a:rPr lang="en-US" sz="11500" dirty="0" smtClean="0"/>
              <a:t>Source</a:t>
            </a:r>
            <a:endParaRPr lang="en-US" sz="11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2519" y="184566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4800" dirty="0" err="1"/>
              <a:t>Jinxiang</a:t>
            </a:r>
            <a:r>
              <a:rPr lang="en-US" altLang="en-US" sz="4800" dirty="0"/>
              <a:t> Chai</a:t>
            </a:r>
          </a:p>
          <a:p>
            <a:r>
              <a:rPr lang="en-US" altLang="en-US" sz="4800" dirty="0" smtClean="0"/>
              <a:t>S</a:t>
            </a:r>
            <a:r>
              <a:rPr lang="en-US" altLang="en-US" sz="4800" dirty="0"/>
              <a:t>. </a:t>
            </a:r>
            <a:r>
              <a:rPr lang="en-US" altLang="en-US" sz="4800" dirty="0" err="1"/>
              <a:t>Narasimhan</a:t>
            </a:r>
            <a:endParaRPr lang="en-US" altLang="en-US" sz="4800" dirty="0"/>
          </a:p>
          <a:p>
            <a:r>
              <a:rPr lang="en-US" sz="4800" dirty="0" smtClean="0"/>
              <a:t>Dr. </a:t>
            </a:r>
            <a:r>
              <a:rPr lang="en-US" sz="4800" dirty="0" err="1" smtClean="0"/>
              <a:t>Jasmina</a:t>
            </a:r>
            <a:r>
              <a:rPr lang="en-US" sz="4800" dirty="0" smtClean="0"/>
              <a:t> </a:t>
            </a:r>
            <a:r>
              <a:rPr lang="en-US" sz="4800" dirty="0" err="1" smtClean="0"/>
              <a:t>Lazic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108642" y="3791199"/>
            <a:ext cx="11986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Development of project exercises and new MATLAB toolbox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RWTH –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Mindstorms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NXT Toolbox for MATLAB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982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mtClean="0"/>
              <a:t>A little story about Computer Vision</a:t>
            </a:r>
          </a:p>
        </p:txBody>
      </p:sp>
      <p:sp>
        <p:nvSpPr>
          <p:cNvPr id="195587" name="Rectangle 4"/>
          <p:cNvSpPr>
            <a:spLocks noChangeArrowheads="1"/>
          </p:cNvSpPr>
          <p:nvPr/>
        </p:nvSpPr>
        <p:spPr bwMode="auto">
          <a:xfrm>
            <a:off x="1151158" y="1821556"/>
            <a:ext cx="82550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200" dirty="0">
                <a:latin typeface="Times New Roman" panose="02020603050405020304" pitchFamily="18" charset="0"/>
              </a:rPr>
              <a:t>In 1966, Marvin Minsky at MIT asked his undergraduate student Gerald Jay </a:t>
            </a:r>
            <a:r>
              <a:rPr lang="en-US" altLang="en-US" sz="3200" dirty="0" err="1">
                <a:latin typeface="Times New Roman" panose="02020603050405020304" pitchFamily="18" charset="0"/>
              </a:rPr>
              <a:t>Sussman</a:t>
            </a:r>
            <a:r>
              <a:rPr lang="en-US" altLang="en-US" sz="3200" dirty="0">
                <a:latin typeface="Times New Roman" panose="02020603050405020304" pitchFamily="18" charset="0"/>
              </a:rPr>
              <a:t> to “spend the summer linking a camera to a</a:t>
            </a:r>
          </a:p>
          <a:p>
            <a:r>
              <a:rPr lang="en-US" altLang="en-US" sz="3200" dirty="0">
                <a:latin typeface="Times New Roman" panose="02020603050405020304" pitchFamily="18" charset="0"/>
              </a:rPr>
              <a:t>computer and getting the computer to </a:t>
            </a:r>
            <a:r>
              <a:rPr lang="en-US" altLang="en-US" sz="3200" dirty="0">
                <a:solidFill>
                  <a:srgbClr val="0070C0"/>
                </a:solidFill>
                <a:latin typeface="Times New Roman" panose="02020603050405020304" pitchFamily="18" charset="0"/>
              </a:rPr>
              <a:t>describe</a:t>
            </a:r>
            <a:r>
              <a:rPr lang="en-US" altLang="en-US" sz="3200" dirty="0">
                <a:latin typeface="Times New Roman" panose="02020603050405020304" pitchFamily="18" charset="0"/>
              </a:rPr>
              <a:t> what it saw”. We now know that the problem is slightly more difficult than that. (</a:t>
            </a:r>
            <a:r>
              <a:rPr lang="en-US" altLang="en-US" sz="3200" dirty="0" err="1">
                <a:latin typeface="Times New Roman" panose="02020603050405020304" pitchFamily="18" charset="0"/>
              </a:rPr>
              <a:t>Szeliski</a:t>
            </a:r>
            <a:r>
              <a:rPr lang="en-US" altLang="en-US" sz="3200" dirty="0">
                <a:latin typeface="Times New Roman" panose="02020603050405020304" pitchFamily="18" charset="0"/>
              </a:rPr>
              <a:t> 2009, Computer Vision)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0" y="5130798"/>
            <a:ext cx="2843213" cy="460375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Times New Roman" charset="0"/>
              </a:rPr>
              <a:t>Image Understanding</a:t>
            </a:r>
          </a:p>
        </p:txBody>
      </p:sp>
    </p:spTree>
    <p:extLst>
      <p:ext uri="{BB962C8B-B14F-4D97-AF65-F5344CB8AC3E}">
        <p14:creationId xmlns:p14="http://schemas.microsoft.com/office/powerpoint/2010/main" val="4236247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75238" y="-50004"/>
            <a:ext cx="10515600" cy="80883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altLang="en-US" sz="3200" dirty="0"/>
              <a:t>Ridiculously brief history of computer vision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62001"/>
            <a:ext cx="17526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98352" y="990601"/>
            <a:ext cx="7069248" cy="513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1966: Minsky assigns computer vision as an undergrad summer project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1960’s: interpretation of synthetic worlds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1970’s: some progress on interpreting selected images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1980’s: ANNs come and go; shift toward geometry and increased mathematical rigor</a:t>
            </a:r>
            <a:endParaRPr lang="en-US" altLang="en-US" sz="2400" dirty="0"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anose="05000000000000000000" pitchFamily="2" charset="2"/>
              </a:rPr>
              <a:t>1990’s: face recognition; statistical analysis in vogue</a:t>
            </a:r>
          </a:p>
          <a:p>
            <a:pPr>
              <a:lnSpc>
                <a:spcPct val="90000"/>
              </a:lnSpc>
            </a:pPr>
            <a:r>
              <a:rPr lang="en-US" altLang="en-US" sz="2400" dirty="0">
                <a:sym typeface="Wingdings" panose="05000000000000000000" pitchFamily="2" charset="2"/>
              </a:rPr>
              <a:t>2000’s: broader recognition; large annotated datasets available; video processing starts; vision &amp; </a:t>
            </a:r>
            <a:r>
              <a:rPr lang="en-US" altLang="en-US" sz="2400" dirty="0" err="1">
                <a:sym typeface="Wingdings" panose="05000000000000000000" pitchFamily="2" charset="2"/>
              </a:rPr>
              <a:t>graphis</a:t>
            </a:r>
            <a:r>
              <a:rPr lang="en-US" altLang="en-US" sz="2400" dirty="0">
                <a:sym typeface="Wingdings" panose="05000000000000000000" pitchFamily="2" charset="2"/>
              </a:rPr>
              <a:t>; vision for HCI; internet vision, etc.</a:t>
            </a:r>
          </a:p>
          <a:p>
            <a:pPr>
              <a:lnSpc>
                <a:spcPct val="90000"/>
              </a:lnSpc>
            </a:pPr>
            <a:endParaRPr lang="en-US" altLang="en-US" sz="240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305800" y="2286001"/>
            <a:ext cx="1149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Guzman ‘68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2" t="2711" r="4964" b="19205"/>
          <a:stretch>
            <a:fillRect/>
          </a:stretch>
        </p:blipFill>
        <p:spPr bwMode="auto">
          <a:xfrm>
            <a:off x="8001001" y="2590801"/>
            <a:ext cx="186372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305801" y="4343401"/>
            <a:ext cx="1528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Ohta Kanade ‘78</a:t>
            </a: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4800600"/>
            <a:ext cx="1466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01001" y="6477001"/>
            <a:ext cx="1928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Turk and Pentland ‘91</a:t>
            </a:r>
          </a:p>
        </p:txBody>
      </p:sp>
    </p:spTree>
    <p:extLst>
      <p:ext uri="{BB962C8B-B14F-4D97-AF65-F5344CB8AC3E}">
        <p14:creationId xmlns:p14="http://schemas.microsoft.com/office/powerpoint/2010/main" val="26206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66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A Picture is Worth 100 Words</a:t>
            </a:r>
          </a:p>
        </p:txBody>
      </p:sp>
      <p:pic>
        <p:nvPicPr>
          <p:cNvPr id="3072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50" y="1536554"/>
            <a:ext cx="6682967" cy="51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58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Arial Unicode MS" panose="020B0604020202020204" pitchFamily="34" charset="-128"/>
                <a:cs typeface="Arial Unicode MS" panose="020B0604020202020204" pitchFamily="34" charset="-128"/>
              </a:rPr>
              <a:t>A Picture is Worth 10,000 Words</a:t>
            </a: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97000"/>
            <a:ext cx="7620000" cy="50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7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Arial Unicode MS" panose="020B0604020202020204" pitchFamily="34" charset="-128"/>
                <a:cs typeface="Arial Unicode MS" panose="020B0604020202020204" pitchFamily="34" charset="-128"/>
              </a:rPr>
              <a:t>A Picture is Worth a Million Words</a:t>
            </a:r>
          </a:p>
        </p:txBody>
      </p:sp>
      <p:pic>
        <p:nvPicPr>
          <p:cNvPr id="3481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1295400"/>
            <a:ext cx="32829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1295400"/>
            <a:ext cx="3998913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44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A Picture is Worth a ...?</a:t>
            </a: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343400" y="6216651"/>
            <a:ext cx="3513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ea typeface="Arial Unicode MS" panose="020B0604020202020204" pitchFamily="34" charset="-128"/>
                <a:cs typeface="Arial Unicode MS" panose="020B0604020202020204" pitchFamily="34" charset="-128"/>
              </a:rPr>
              <a:t>Necker’s Cube Reversal</a:t>
            </a:r>
          </a:p>
        </p:txBody>
      </p:sp>
    </p:spTree>
    <p:extLst>
      <p:ext uri="{BB962C8B-B14F-4D97-AF65-F5344CB8AC3E}">
        <p14:creationId xmlns:p14="http://schemas.microsoft.com/office/powerpoint/2010/main" val="36342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ea typeface="Arial Unicode MS" panose="020B0604020202020204" pitchFamily="34" charset="-128"/>
                <a:cs typeface="Arial Unicode MS" panose="020B0604020202020204" pitchFamily="34" charset="-128"/>
              </a:rPr>
              <a:t>A Picture is Worth a ...?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3886200" y="6099175"/>
            <a:ext cx="59134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ea typeface="Arial Unicode MS" panose="020B0604020202020204" pitchFamily="34" charset="-128"/>
                <a:cs typeface="Arial Unicode MS" panose="020B0604020202020204" pitchFamily="34" charset="-128"/>
              </a:rPr>
              <a:t>Checker Shadow Illusion – [E. H. Adelson]</a:t>
            </a: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43000"/>
            <a:ext cx="6019800" cy="46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8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Vision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2133600" y="2057400"/>
            <a:ext cx="5323893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 Can do amazing things like: 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	Recognize people and objects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	Navigate through obstacles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	Understand mood in the scene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     Imagine stories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/>
          </a:p>
          <a:p>
            <a:pPr eaLnBrk="1" hangingPunct="1">
              <a:spcBef>
                <a:spcPct val="0"/>
              </a:spcBef>
            </a:pPr>
            <a:r>
              <a:rPr lang="en-US" altLang="en-US" sz="2400" dirty="0"/>
              <a:t>  But still is not perfect: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/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	Suffers from Illusions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	Ignores many details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	Ambiguous description of the world</a:t>
            </a:r>
          </a:p>
          <a:p>
            <a:pPr lvl="1" eaLnBrk="1" hangingPunct="1">
              <a:spcBef>
                <a:spcPct val="0"/>
              </a:spcBef>
              <a:buFontTx/>
              <a:buChar char="•"/>
            </a:pPr>
            <a:r>
              <a:rPr lang="en-US" altLang="en-US" sz="2000" dirty="0"/>
              <a:t>	Doesn’t care about accuracy of world</a:t>
            </a:r>
          </a:p>
        </p:txBody>
      </p:sp>
    </p:spTree>
    <p:extLst>
      <p:ext uri="{BB962C8B-B14F-4D97-AF65-F5344CB8AC3E}">
        <p14:creationId xmlns:p14="http://schemas.microsoft.com/office/powerpoint/2010/main" val="17036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altLang="en-US" sz="3600" dirty="0"/>
              <a:t>What is Computer Vision?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idx="1"/>
          </p:nvPr>
        </p:nvSpPr>
        <p:spPr>
          <a:xfrm>
            <a:off x="2012133" y="1891420"/>
            <a:ext cx="7772400" cy="41148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/>
              <a:t>Inverse Optics</a:t>
            </a:r>
          </a:p>
          <a:p>
            <a:pPr eaLnBrk="1" hangingPunct="1"/>
            <a:endParaRPr lang="en-US" altLang="en-US" sz="1400" dirty="0"/>
          </a:p>
          <a:p>
            <a:pPr eaLnBrk="1" hangingPunct="1"/>
            <a:r>
              <a:rPr lang="en-US" altLang="en-US" sz="2400" dirty="0"/>
              <a:t>Intelligent interpretation of Imagery</a:t>
            </a:r>
          </a:p>
          <a:p>
            <a:pPr eaLnBrk="1" hangingPunct="1"/>
            <a:endParaRPr lang="en-US" altLang="en-US" sz="1400" dirty="0"/>
          </a:p>
          <a:p>
            <a:pPr eaLnBrk="1" hangingPunct="1"/>
            <a:r>
              <a:rPr lang="en-US" altLang="en-US" sz="2400" dirty="0"/>
              <a:t>Building a Visual Cortex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No matter what your definition is…</a:t>
            </a:r>
          </a:p>
          <a:p>
            <a:pPr lvl="1" eaLnBrk="1" hangingPunct="1"/>
            <a:endParaRPr lang="en-US" altLang="en-US" sz="2000" dirty="0"/>
          </a:p>
          <a:p>
            <a:pPr lvl="1" eaLnBrk="1" hangingPunct="1"/>
            <a:r>
              <a:rPr lang="en-US" altLang="en-US" dirty="0"/>
              <a:t>Vision is hard.</a:t>
            </a:r>
          </a:p>
          <a:p>
            <a:pPr lvl="1" eaLnBrk="1" hangingPunct="1"/>
            <a:endParaRPr lang="en-US" altLang="en-US" sz="900" dirty="0"/>
          </a:p>
          <a:p>
            <a:pPr lvl="1" eaLnBrk="1" hangingPunct="1"/>
            <a:r>
              <a:rPr lang="en-US" altLang="en-US" dirty="0"/>
              <a:t>But is fun...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00286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12699"/>
            <a:ext cx="10515600" cy="10646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6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Computer Vision?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7163" y="1228096"/>
            <a:ext cx="11847732" cy="3027033"/>
          </a:xfrm>
        </p:spPr>
        <p:txBody>
          <a:bodyPr/>
          <a:lstStyle/>
          <a:p>
            <a:r>
              <a:rPr lang="en-US" altLang="en-US" sz="2400" b="1" dirty="0"/>
              <a:t>Computer vision</a:t>
            </a:r>
            <a:r>
              <a:rPr lang="en-US" altLang="en-US" sz="2400" dirty="0"/>
              <a:t> is the science and technology of machines that see. </a:t>
            </a:r>
          </a:p>
          <a:p>
            <a:endParaRPr lang="en-US" altLang="en-US" sz="2400" dirty="0"/>
          </a:p>
          <a:p>
            <a:r>
              <a:rPr lang="en-US" altLang="en-US" sz="2400" dirty="0"/>
              <a:t>Concerned with the theory for building artificial systems that obtain information from images. </a:t>
            </a:r>
          </a:p>
          <a:p>
            <a:endParaRPr lang="en-US" altLang="en-US" sz="2400" dirty="0"/>
          </a:p>
          <a:p>
            <a:r>
              <a:rPr lang="en-US" altLang="en-US" sz="2400" dirty="0"/>
              <a:t>The image data can take many forms, such as a </a:t>
            </a:r>
            <a:r>
              <a:rPr lang="en-US" altLang="en-US" sz="2400" dirty="0">
                <a:solidFill>
                  <a:srgbClr val="FF0000"/>
                </a:solidFill>
              </a:rPr>
              <a:t>video sequence</a:t>
            </a:r>
            <a:r>
              <a:rPr lang="en-US" altLang="en-US" sz="2400" dirty="0"/>
              <a:t>, </a:t>
            </a:r>
            <a:r>
              <a:rPr lang="en-US" altLang="en-US" sz="2400" dirty="0">
                <a:solidFill>
                  <a:srgbClr val="00B050"/>
                </a:solidFill>
              </a:rPr>
              <a:t>depth images</a:t>
            </a:r>
            <a:r>
              <a:rPr lang="en-US" altLang="en-US" sz="2400" dirty="0"/>
              <a:t>, </a:t>
            </a:r>
            <a:r>
              <a:rPr lang="en-US" altLang="en-US" sz="2400" dirty="0">
                <a:solidFill>
                  <a:srgbClr val="00B0F0"/>
                </a:solidFill>
              </a:rPr>
              <a:t>views from multiple cameras</a:t>
            </a:r>
            <a:r>
              <a:rPr lang="en-US" altLang="en-US" sz="2400" dirty="0"/>
              <a:t>, or </a:t>
            </a:r>
            <a:r>
              <a:rPr lang="en-US" altLang="en-US" sz="2400" dirty="0">
                <a:solidFill>
                  <a:srgbClr val="0070C0"/>
                </a:solidFill>
              </a:rPr>
              <a:t>multi-dimensional data from a medical scanner</a:t>
            </a:r>
            <a:r>
              <a:rPr lang="en-US" altLang="en-US" dirty="0" smtClean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1730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68" y="4284971"/>
            <a:ext cx="3157160" cy="236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3062" name="Picture 6" descr="kinect_hand_tracking_de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76" y="4298231"/>
            <a:ext cx="3131508" cy="234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4" name="Picture 8" descr="brain-7009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832" y="4309914"/>
            <a:ext cx="2199002" cy="233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7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Processing</a:t>
            </a:r>
          </a:p>
        </p:txBody>
      </p:sp>
      <p:pic>
        <p:nvPicPr>
          <p:cNvPr id="55300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240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0"/>
            <a:ext cx="1905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2" name="Picture 23" descr="len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24" descr="len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5814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Picture 2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371601"/>
            <a:ext cx="4246563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Text Box 26"/>
          <p:cNvSpPr txBox="1">
            <a:spLocks noChangeArrowheads="1"/>
          </p:cNvSpPr>
          <p:nvPr/>
        </p:nvSpPr>
        <p:spPr bwMode="auto">
          <a:xfrm>
            <a:off x="2895600" y="5943600"/>
            <a:ext cx="247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Fourier Transform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Sampling, Convolution</a:t>
            </a:r>
          </a:p>
        </p:txBody>
      </p:sp>
      <p:sp>
        <p:nvSpPr>
          <p:cNvPr id="55306" name="Text Box 27"/>
          <p:cNvSpPr txBox="1">
            <a:spLocks noChangeArrowheads="1"/>
          </p:cNvSpPr>
          <p:nvPr/>
        </p:nvSpPr>
        <p:spPr bwMode="auto">
          <a:xfrm>
            <a:off x="7162800" y="5791200"/>
            <a:ext cx="2266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Image enhancement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  Feature detection</a:t>
            </a:r>
          </a:p>
        </p:txBody>
      </p:sp>
    </p:spTree>
    <p:extLst>
      <p:ext uri="{BB962C8B-B14F-4D97-AF65-F5344CB8AC3E}">
        <p14:creationId xmlns:p14="http://schemas.microsoft.com/office/powerpoint/2010/main" val="196807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Surface Reflectance</a:t>
            </a:r>
          </a:p>
        </p:txBody>
      </p:sp>
      <p:pic>
        <p:nvPicPr>
          <p:cNvPr id="57348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95400"/>
            <a:ext cx="4891088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34"/>
          <p:cNvSpPr txBox="1">
            <a:spLocks noChangeArrowheads="1"/>
          </p:cNvSpPr>
          <p:nvPr/>
        </p:nvSpPr>
        <p:spPr bwMode="auto">
          <a:xfrm>
            <a:off x="8901114" y="6218239"/>
            <a:ext cx="12017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[CURET]</a:t>
            </a:r>
          </a:p>
        </p:txBody>
      </p:sp>
    </p:spTree>
    <p:extLst>
      <p:ext uri="{BB962C8B-B14F-4D97-AF65-F5344CB8AC3E}">
        <p14:creationId xmlns:p14="http://schemas.microsoft.com/office/powerpoint/2010/main" val="1274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905347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ial Unicode MS" panose="020B0604020202020204" pitchFamily="34" charset="-128"/>
                <a:cs typeface="Arial Unicode MS" panose="020B0604020202020204" pitchFamily="34" charset="-128"/>
              </a:rPr>
              <a:t>Understanding Optical Illusions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1" y="3810000"/>
            <a:ext cx="2538413" cy="2514600"/>
          </a:xfrm>
          <a:prstGeom prst="rect">
            <a:avLst/>
          </a:prstGeom>
          <a:noFill/>
          <a:ln w="9525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grpSp>
        <p:nvGrpSpPr>
          <p:cNvPr id="61445" name="Group 13"/>
          <p:cNvGrpSpPr>
            <a:grpSpLocks/>
          </p:cNvGrpSpPr>
          <p:nvPr/>
        </p:nvGrpSpPr>
        <p:grpSpPr bwMode="auto">
          <a:xfrm>
            <a:off x="6324600" y="1112838"/>
            <a:ext cx="3657600" cy="2297112"/>
            <a:chOff x="1981200" y="1981200"/>
            <a:chExt cx="5219700" cy="3278188"/>
          </a:xfrm>
        </p:grpSpPr>
        <p:pic>
          <p:nvPicPr>
            <p:cNvPr id="61452" name="Picture 3" descr="D:\Presentations\Fall 2009 - Graphics Group Presentation\Optical Illusions\TwistedCord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981200"/>
              <a:ext cx="5219700" cy="325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Straight Connector 7"/>
            <p:cNvCxnSpPr/>
            <p:nvPr/>
          </p:nvCxnSpPr>
          <p:spPr>
            <a:xfrm rot="5400000">
              <a:off x="2705016" y="3620294"/>
              <a:ext cx="3275923" cy="226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3073160" y="3619162"/>
              <a:ext cx="3275923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3457161" y="3618029"/>
              <a:ext cx="3275923" cy="226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0" y="1143000"/>
            <a:ext cx="3657600" cy="2224088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133600" y="3363914"/>
            <a:ext cx="365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Which is bigger?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0" y="3363914"/>
            <a:ext cx="365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Straight Lines?</a:t>
            </a:r>
          </a:p>
        </p:txBody>
      </p:sp>
      <p:pic>
        <p:nvPicPr>
          <p:cNvPr id="6144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8100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6477000" y="6335714"/>
            <a:ext cx="365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Spinning Wheels?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33600" y="6335714"/>
            <a:ext cx="36576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cs typeface="Times New Roman" pitchFamily="18" charset="0"/>
              </a:rPr>
              <a:t>Dots White? Or Black?</a:t>
            </a:r>
          </a:p>
        </p:txBody>
      </p:sp>
    </p:spTree>
    <p:extLst>
      <p:ext uri="{BB962C8B-B14F-4D97-AF65-F5344CB8AC3E}">
        <p14:creationId xmlns:p14="http://schemas.microsoft.com/office/powerpoint/2010/main" val="350887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Statistical Techniques</a:t>
            </a:r>
          </a:p>
        </p:txBody>
      </p:sp>
      <p:pic>
        <p:nvPicPr>
          <p:cNvPr id="819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210" y="1250516"/>
            <a:ext cx="6963624" cy="492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Text Box 6"/>
          <p:cNvSpPr txBox="1">
            <a:spLocks noChangeArrowheads="1"/>
          </p:cNvSpPr>
          <p:nvPr/>
        </p:nvSpPr>
        <p:spPr bwMode="auto">
          <a:xfrm>
            <a:off x="4652168" y="6172201"/>
            <a:ext cx="2582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Least Squares Fitting</a:t>
            </a:r>
          </a:p>
        </p:txBody>
      </p:sp>
    </p:spTree>
    <p:extLst>
      <p:ext uri="{BB962C8B-B14F-4D97-AF65-F5344CB8AC3E}">
        <p14:creationId xmlns:p14="http://schemas.microsoft.com/office/powerpoint/2010/main" val="292083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1" y="981636"/>
            <a:ext cx="10820400" cy="51502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ACQUISITION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1136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Biological Cameras</a:t>
            </a:r>
          </a:p>
        </p:txBody>
      </p:sp>
      <p:pic>
        <p:nvPicPr>
          <p:cNvPr id="67588" name="Picture 18" descr="newey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0" y="1414794"/>
            <a:ext cx="5443396" cy="476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19"/>
          <p:cNvSpPr txBox="1">
            <a:spLocks noChangeArrowheads="1"/>
          </p:cNvSpPr>
          <p:nvPr/>
        </p:nvSpPr>
        <p:spPr bwMode="auto">
          <a:xfrm>
            <a:off x="2328250" y="6334409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Human Eye</a:t>
            </a:r>
          </a:p>
        </p:txBody>
      </p:sp>
      <p:pic>
        <p:nvPicPr>
          <p:cNvPr id="67590" name="Picture 20" descr="mosqui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866" y="1474742"/>
            <a:ext cx="4107255" cy="4368846"/>
          </a:xfrm>
          <a:prstGeom prst="rect">
            <a:avLst/>
          </a:prstGeom>
          <a:noFill/>
          <a:ln w="9525">
            <a:solidFill>
              <a:srgbClr val="29292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91" name="Text Box 21"/>
          <p:cNvSpPr txBox="1">
            <a:spLocks noChangeArrowheads="1"/>
          </p:cNvSpPr>
          <p:nvPr/>
        </p:nvSpPr>
        <p:spPr bwMode="auto">
          <a:xfrm>
            <a:off x="7819916" y="6334408"/>
            <a:ext cx="1722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Mosquito Eye</a:t>
            </a:r>
          </a:p>
        </p:txBody>
      </p:sp>
    </p:spTree>
    <p:extLst>
      <p:ext uri="{BB962C8B-B14F-4D97-AF65-F5344CB8AC3E}">
        <p14:creationId xmlns:p14="http://schemas.microsoft.com/office/powerpoint/2010/main" val="222279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11040" y="0"/>
            <a:ext cx="10515600" cy="10001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Vision-based interaction (and games)</a:t>
            </a:r>
          </a:p>
        </p:txBody>
      </p:sp>
      <p:pic>
        <p:nvPicPr>
          <p:cNvPr id="50179" name="Picture 5" descr="260px-Wii_Wiimotea">
            <a:hlinkClick r:id="rId10" tooltip="Wii Wiimotea.png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1"/>
            <a:ext cx="24765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 descr="LA audience plays NewsBreaker Liv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33800"/>
            <a:ext cx="3352800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9" descr="Digimask-Demo-2_qjpreviewth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3429000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74800" y="4419601"/>
            <a:ext cx="33337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Nintendo Wii has camera-based IR</a:t>
            </a:r>
            <a:b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tracking built in.  See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4"/>
              </a:rPr>
              <a:t>Lee’s work at</a:t>
            </a:r>
            <a:b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4"/>
              </a:rPr>
            </a:b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4"/>
              </a:rPr>
              <a:t>CMU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on clever tricks on using it to</a:t>
            </a:r>
            <a:b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create a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5"/>
              </a:rPr>
              <a:t>multi-touch display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! </a:t>
            </a:r>
          </a:p>
        </p:txBody>
      </p:sp>
      <p:sp>
        <p:nvSpPr>
          <p:cNvPr id="50183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24601" y="3121025"/>
            <a:ext cx="3813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6"/>
              </a:rPr>
              <a:t>Digimask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:  put your face on a 3D avatar.</a:t>
            </a:r>
          </a:p>
        </p:txBody>
      </p:sp>
      <p:sp>
        <p:nvSpPr>
          <p:cNvPr id="50184" name="Text Box 1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254625" y="6019801"/>
            <a:ext cx="51323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i="1">
                <a:solidFill>
                  <a:srgbClr val="000000"/>
                </a:solidFill>
                <a:latin typeface="Arial" panose="020B0604020202020204" pitchFamily="34" charset="0"/>
                <a:hlinkClick r:id="rId17"/>
              </a:rPr>
              <a:t>“Game turns moviegoers into Human Joysticks”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7"/>
              </a:rPr>
              <a:t>,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CNET</a:t>
            </a:r>
          </a:p>
          <a:p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Camera tracking a crowd, based on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8"/>
              </a:rPr>
              <a:t>this work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7646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209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altLang="en-US" dirty="0" smtClean="0"/>
              <a:t>Interactive Games: </a:t>
            </a:r>
            <a:r>
              <a:rPr lang="en-US" alt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Kinect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838200" y="1273364"/>
            <a:ext cx="10515600" cy="4351338"/>
          </a:xfrm>
        </p:spPr>
        <p:txBody>
          <a:bodyPr/>
          <a:lstStyle/>
          <a:p>
            <a:r>
              <a:rPr lang="en-US" altLang="en-US" sz="1800" dirty="0"/>
              <a:t>Object Recognition: </a:t>
            </a:r>
            <a:r>
              <a:rPr lang="en-US" altLang="en-US" sz="1800" dirty="0">
                <a:hlinkClick r:id="rId3"/>
              </a:rPr>
              <a:t>http://www.youtube.com/watch?feature=iv&amp;v=fQ59dXOo63o</a:t>
            </a:r>
            <a:endParaRPr lang="en-US" altLang="en-US" sz="1800" dirty="0">
              <a:hlinkClick r:id="rId4"/>
            </a:endParaRPr>
          </a:p>
          <a:p>
            <a:r>
              <a:rPr lang="en-US" altLang="en-US" sz="1800" dirty="0"/>
              <a:t>Mario: </a:t>
            </a:r>
            <a:r>
              <a:rPr lang="en-US" altLang="en-US" sz="1800" dirty="0">
                <a:hlinkClick r:id="rId4"/>
              </a:rPr>
              <a:t>http://www.youtube.com/watch?v=8CTJL5lUjHg</a:t>
            </a:r>
            <a:endParaRPr lang="en-US" altLang="en-US" sz="1800" dirty="0">
              <a:hlinkClick r:id="rId5"/>
            </a:endParaRPr>
          </a:p>
          <a:p>
            <a:r>
              <a:rPr lang="en-US" altLang="en-US" sz="1800" dirty="0"/>
              <a:t>3D: </a:t>
            </a:r>
            <a:r>
              <a:rPr lang="en-US" altLang="en-US" sz="1800" dirty="0">
                <a:hlinkClick r:id="rId5"/>
              </a:rPr>
              <a:t>http://www.youtube.com/watch?v=7QrnwoO1-8A</a:t>
            </a:r>
            <a:endParaRPr lang="en-US" altLang="en-US" sz="1800" dirty="0"/>
          </a:p>
          <a:p>
            <a:r>
              <a:rPr lang="en-US" altLang="en-US" sz="1800" dirty="0"/>
              <a:t>Robot: </a:t>
            </a:r>
            <a:r>
              <a:rPr lang="en-US" altLang="en-US" sz="1800" dirty="0">
                <a:hlinkClick r:id="rId6"/>
              </a:rPr>
              <a:t>http://www.youtube.com/watch?v=w8BmgtMKFbY</a:t>
            </a:r>
            <a:endParaRPr lang="en-US" altLang="en-US" sz="1800" dirty="0"/>
          </a:p>
          <a:p>
            <a:r>
              <a:rPr lang="en-US" altLang="en-US" sz="1800" dirty="0"/>
              <a:t>3D tracking, reconstruction, and interaction: </a:t>
            </a:r>
            <a:r>
              <a:rPr lang="en-US" altLang="en-US" sz="1800" dirty="0">
                <a:hlinkClick r:id="rId7"/>
              </a:rPr>
              <a:t>http://research.microsoft.com/en-us/projects/surfacerecon/default.aspx</a:t>
            </a:r>
            <a:r>
              <a:rPr lang="en-US" altLang="en-US" dirty="0"/>
              <a:t> </a:t>
            </a:r>
          </a:p>
        </p:txBody>
      </p:sp>
      <p:pic>
        <p:nvPicPr>
          <p:cNvPr id="51204" name="Picture 2" descr="http://news.cnet.com/i/tim/2010/06/22/Kinect_specs_610x40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810001"/>
            <a:ext cx="33528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http://xbox360media.ign.com/xbox360/image/article/111/1112845/dance-central-20100816111932700-00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810000"/>
            <a:ext cx="3924300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4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from Shading</a:t>
            </a:r>
          </a:p>
        </p:txBody>
      </p:sp>
      <p:pic>
        <p:nvPicPr>
          <p:cNvPr id="63492" name="Picture 4" descr="sha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371601"/>
            <a:ext cx="14732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shape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724400"/>
            <a:ext cx="3352800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2438401" y="3886200"/>
            <a:ext cx="2570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Palatino Linotype" panose="02040502050505030304" pitchFamily="18" charset="0"/>
              </a:rPr>
              <a:t>Shape from Shading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6843714" y="3854450"/>
            <a:ext cx="23907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2000" b="1">
                <a:latin typeface="Palatino Linotype" panose="02040502050505030304" pitchFamily="18" charset="0"/>
              </a:rPr>
              <a:t>Photometric Stereo</a:t>
            </a:r>
          </a:p>
        </p:txBody>
      </p:sp>
      <p:pic>
        <p:nvPicPr>
          <p:cNvPr id="63496" name="Picture 8" descr="Untitled-1 cop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497" name="Group 9"/>
          <p:cNvGrpSpPr>
            <a:grpSpLocks/>
          </p:cNvGrpSpPr>
          <p:nvPr/>
        </p:nvGrpSpPr>
        <p:grpSpPr bwMode="auto">
          <a:xfrm>
            <a:off x="6629400" y="1371600"/>
            <a:ext cx="2819400" cy="2192206"/>
            <a:chOff x="2602" y="568"/>
            <a:chExt cx="1566" cy="1246"/>
          </a:xfrm>
        </p:grpSpPr>
        <p:sp>
          <p:nvSpPr>
            <p:cNvPr id="63498" name="Rectangle 10"/>
            <p:cNvSpPr>
              <a:spLocks noChangeArrowheads="1"/>
            </p:cNvSpPr>
            <p:nvPr/>
          </p:nvSpPr>
          <p:spPr bwMode="auto">
            <a:xfrm>
              <a:off x="2616" y="1069"/>
              <a:ext cx="1552" cy="26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63499" name="Picture 11" descr="fish-photo2"/>
            <p:cNvPicPr>
              <a:picLocks noChangeAspect="1" noChangeArrowheads="1"/>
            </p:cNvPicPr>
            <p:nvPr/>
          </p:nvPicPr>
          <p:blipFill>
            <a:blip r:embed="rId6" cstate="print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584"/>
              <a:ext cx="996" cy="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3500" name="Picture 12" descr="Untitled-2 cop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6" y="568"/>
              <a:ext cx="583" cy="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403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____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371601"/>
            <a:ext cx="234315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3" descr="cap_138439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47801"/>
            <a:ext cx="5715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89326" y="5988050"/>
            <a:ext cx="5197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The Matrix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 movies, ESC Entertainment, XYZRGB, NRC</a:t>
            </a: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Special effects:  shape capture</a:t>
            </a:r>
          </a:p>
        </p:txBody>
      </p:sp>
    </p:spTree>
    <p:extLst>
      <p:ext uri="{BB962C8B-B14F-4D97-AF65-F5344CB8AC3E}">
        <p14:creationId xmlns:p14="http://schemas.microsoft.com/office/powerpoint/2010/main" val="224029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Computer Vision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 altLang="en-US" smtClean="0"/>
              <a:t>	Make computers understand images and videos.</a:t>
            </a:r>
          </a:p>
        </p:txBody>
      </p:sp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528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620000" y="2895601"/>
            <a:ext cx="30480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What kind of scene?</a:t>
            </a:r>
          </a:p>
          <a:p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Where are the cars?</a:t>
            </a:r>
          </a:p>
          <a:p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How far is the building?</a:t>
            </a:r>
          </a:p>
          <a:p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9946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676651" y="6096000"/>
            <a:ext cx="48037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Pirates of the Carribean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, Industrial Light and Magic</a:t>
            </a:r>
          </a:p>
        </p:txBody>
      </p:sp>
      <p:sp>
        <p:nvSpPr>
          <p:cNvPr id="46083" name="Rectangle 5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820738" y="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Special effects:  motion capture</a:t>
            </a:r>
          </a:p>
        </p:txBody>
      </p:sp>
      <p:pic>
        <p:nvPicPr>
          <p:cNvPr id="46084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1143001"/>
            <a:ext cx="5276850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9" y="3581400"/>
            <a:ext cx="52673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417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Cameras and their Optics</a:t>
            </a:r>
          </a:p>
        </p:txBody>
      </p:sp>
      <p:pic>
        <p:nvPicPr>
          <p:cNvPr id="65540" name="Picture 13" descr="obscura_frisius_58"/>
          <p:cNvPicPr>
            <a:picLocks noChangeAspect="1" noChangeArrowheads="1"/>
          </p:cNvPicPr>
          <p:nvPr/>
        </p:nvPicPr>
        <p:blipFill>
          <a:blip r:embed="rId3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1524000"/>
            <a:ext cx="4867275" cy="404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541" name="Group 14"/>
          <p:cNvGrpSpPr>
            <a:grpSpLocks/>
          </p:cNvGrpSpPr>
          <p:nvPr/>
        </p:nvGrpSpPr>
        <p:grpSpPr bwMode="auto">
          <a:xfrm>
            <a:off x="2133600" y="2209800"/>
            <a:ext cx="3048000" cy="2667000"/>
            <a:chOff x="192" y="672"/>
            <a:chExt cx="3376" cy="2712"/>
          </a:xfrm>
        </p:grpSpPr>
        <p:sp>
          <p:nvSpPr>
            <p:cNvPr id="65544" name="Rectangle 15"/>
            <p:cNvSpPr>
              <a:spLocks noChangeArrowheads="1"/>
            </p:cNvSpPr>
            <p:nvPr/>
          </p:nvSpPr>
          <p:spPr bwMode="auto">
            <a:xfrm>
              <a:off x="192" y="672"/>
              <a:ext cx="3376" cy="27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65545" name="Picture 16" descr="axia_mini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" b="4587"/>
            <a:stretch>
              <a:fillRect/>
            </a:stretch>
          </p:blipFill>
          <p:spPr bwMode="auto">
            <a:xfrm>
              <a:off x="2496" y="1552"/>
              <a:ext cx="872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6" name="Picture 17" descr="canon_eo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" y="1540"/>
              <a:ext cx="947" cy="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7" name="Picture 18" descr="d-lin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0" b="11765"/>
            <a:stretch>
              <a:fillRect/>
            </a:stretch>
          </p:blipFill>
          <p:spPr bwMode="auto">
            <a:xfrm>
              <a:off x="2412" y="2452"/>
              <a:ext cx="1089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8" name="Picture 19" descr="nikon_25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" y="768"/>
              <a:ext cx="1050" cy="6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49" name="Picture 20" descr="nikon_99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" y="775"/>
              <a:ext cx="1073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0" name="Picture 21" descr="olympus_cam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" y="2476"/>
              <a:ext cx="918" cy="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1" name="Picture 22" descr="sony_mavica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8" y="708"/>
              <a:ext cx="864" cy="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2" name="Picture 23" descr="pentax_cam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0" y="1526"/>
              <a:ext cx="909" cy="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5553" name="Picture 24" descr="olympus_cam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" y="2439"/>
              <a:ext cx="960" cy="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5542" name="Text Box 25"/>
          <p:cNvSpPr txBox="1">
            <a:spLocks noChangeArrowheads="1"/>
          </p:cNvSpPr>
          <p:nvPr/>
        </p:nvSpPr>
        <p:spPr bwMode="auto">
          <a:xfrm>
            <a:off x="2228850" y="4922839"/>
            <a:ext cx="2952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Today’s Digital Cameras</a:t>
            </a:r>
          </a:p>
        </p:txBody>
      </p:sp>
      <p:sp>
        <p:nvSpPr>
          <p:cNvPr id="65543" name="Text Box 26"/>
          <p:cNvSpPr txBox="1">
            <a:spLocks noChangeArrowheads="1"/>
          </p:cNvSpPr>
          <p:nvPr/>
        </p:nvSpPr>
        <p:spPr bwMode="auto">
          <a:xfrm>
            <a:off x="6672264" y="5562601"/>
            <a:ext cx="26241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The </a:t>
            </a:r>
            <a:r>
              <a:rPr lang="en-US" altLang="en-US" sz="2000" i="1"/>
              <a:t>Camera Obscura</a:t>
            </a:r>
          </a:p>
        </p:txBody>
      </p:sp>
    </p:spTree>
    <p:extLst>
      <p:ext uri="{BB962C8B-B14F-4D97-AF65-F5344CB8AC3E}">
        <p14:creationId xmlns:p14="http://schemas.microsoft.com/office/powerpoint/2010/main" val="185148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Flow</a:t>
            </a:r>
          </a:p>
        </p:txBody>
      </p:sp>
      <p:pic>
        <p:nvPicPr>
          <p:cNvPr id="69636" name="Picture 6" descr="_8196_figure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6" y="2498726"/>
            <a:ext cx="42513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7" descr="_8196_figure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600201"/>
            <a:ext cx="4057650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16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Binocular Stereo</a:t>
            </a:r>
          </a:p>
        </p:txBody>
      </p:sp>
      <p:pic>
        <p:nvPicPr>
          <p:cNvPr id="73732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684" y="2375591"/>
            <a:ext cx="5265345" cy="394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4" descr="tsukuba_o_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359748"/>
            <a:ext cx="5286469" cy="396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 Scanning and Structured Light</a:t>
            </a:r>
          </a:p>
        </p:txBody>
      </p:sp>
      <p:pic>
        <p:nvPicPr>
          <p:cNvPr id="75780" name="Picture 6" descr="David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023" y="1599658"/>
            <a:ext cx="7860671" cy="490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86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3200"/>
              <a:t>Range Scanning and Structured Light</a:t>
            </a:r>
          </a:p>
        </p:txBody>
      </p:sp>
      <p:pic>
        <p:nvPicPr>
          <p:cNvPr id="77828" name="Picture 2" descr="C:\users\levoy\DigMichProj images\thumbnails\stmattew-b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1379538"/>
            <a:ext cx="2628900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2" descr="matthew-shinygray2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1371601"/>
            <a:ext cx="5402263" cy="48355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9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Microsoft Kinect</a:t>
            </a:r>
          </a:p>
        </p:txBody>
      </p:sp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2609850"/>
            <a:ext cx="76104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9877" name="Straight Arrow Connector 19"/>
          <p:cNvCxnSpPr>
            <a:cxnSpLocks noChangeShapeType="1"/>
          </p:cNvCxnSpPr>
          <p:nvPr/>
        </p:nvCxnSpPr>
        <p:spPr bwMode="auto">
          <a:xfrm flipH="1">
            <a:off x="6553200" y="1981200"/>
            <a:ext cx="914400" cy="14478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477000" y="1447800"/>
            <a:ext cx="327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IR Camera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429000" y="5638800"/>
            <a:ext cx="327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RGB Camera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1905000" y="1447800"/>
            <a:ext cx="3276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2000" kern="0" dirty="0">
                <a:solidFill>
                  <a:srgbClr val="000000"/>
                </a:solidFill>
                <a:latin typeface="Arial"/>
              </a:rPr>
              <a:t>IR LED Emitter</a:t>
            </a:r>
          </a:p>
        </p:txBody>
      </p:sp>
      <p:cxnSp>
        <p:nvCxnSpPr>
          <p:cNvPr id="79881" name="Straight Arrow Connector 23"/>
          <p:cNvCxnSpPr>
            <a:cxnSpLocks noChangeShapeType="1"/>
          </p:cNvCxnSpPr>
          <p:nvPr/>
        </p:nvCxnSpPr>
        <p:spPr bwMode="auto">
          <a:xfrm flipV="1">
            <a:off x="4876800" y="3810000"/>
            <a:ext cx="838200" cy="18288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882" name="Straight Arrow Connector 27"/>
          <p:cNvCxnSpPr>
            <a:cxnSpLocks noChangeShapeType="1"/>
          </p:cNvCxnSpPr>
          <p:nvPr/>
        </p:nvCxnSpPr>
        <p:spPr bwMode="auto">
          <a:xfrm>
            <a:off x="3505200" y="1981200"/>
            <a:ext cx="914400" cy="129540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8738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095469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Recent Trends in Vision</a:t>
            </a:r>
          </a:p>
        </p:txBody>
      </p:sp>
      <p:sp>
        <p:nvSpPr>
          <p:cNvPr id="88069" name="Text Box 6"/>
          <p:cNvSpPr txBox="1">
            <a:spLocks noChangeArrowheads="1"/>
          </p:cNvSpPr>
          <p:nvPr/>
        </p:nvSpPr>
        <p:spPr bwMode="auto">
          <a:xfrm>
            <a:off x="2514601" y="5334000"/>
            <a:ext cx="4119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Novel Cameras and Displays</a:t>
            </a:r>
          </a:p>
        </p:txBody>
      </p:sp>
      <p:pic>
        <p:nvPicPr>
          <p:cNvPr id="8807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1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371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3716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371600"/>
            <a:ext cx="2362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004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74" t="11395" r="7906" b="17949"/>
          <a:stretch>
            <a:fillRect/>
          </a:stretch>
        </p:blipFill>
        <p:spPr bwMode="auto">
          <a:xfrm>
            <a:off x="8305800" y="3200400"/>
            <a:ext cx="2103438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7" name="Text Box 15"/>
          <p:cNvSpPr txBox="1">
            <a:spLocks noChangeArrowheads="1"/>
          </p:cNvSpPr>
          <p:nvPr/>
        </p:nvSpPr>
        <p:spPr bwMode="auto">
          <a:xfrm>
            <a:off x="7391400" y="6491288"/>
            <a:ext cx="3130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*** Topics change every year</a:t>
            </a:r>
          </a:p>
        </p:txBody>
      </p:sp>
    </p:spTree>
    <p:extLst>
      <p:ext uri="{BB962C8B-B14F-4D97-AF65-F5344CB8AC3E}">
        <p14:creationId xmlns:p14="http://schemas.microsoft.com/office/powerpoint/2010/main" val="292516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541" y="981636"/>
            <a:ext cx="10820400" cy="51502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MATLAB FOR VISION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48945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/>
          </p:cNvSpPr>
          <p:nvPr>
            <p:ph type="title"/>
          </p:nvPr>
        </p:nvSpPr>
        <p:spPr>
          <a:xfrm>
            <a:off x="790575" y="1"/>
            <a:ext cx="10515600" cy="9144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 is multidisciplinary </a:t>
            </a:r>
          </a:p>
        </p:txBody>
      </p:sp>
      <p:sp>
        <p:nvSpPr>
          <p:cNvPr id="187395" name="Rectangle 3"/>
          <p:cNvSpPr>
            <a:spLocks noGrp="1"/>
          </p:cNvSpPr>
          <p:nvPr>
            <p:ph type="body" idx="1"/>
          </p:nvPr>
        </p:nvSpPr>
        <p:spPr>
          <a:xfrm>
            <a:off x="1981200" y="1066800"/>
            <a:ext cx="8229600" cy="51816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187396" name="Picture 4" descr="File:CVoverview2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57300"/>
            <a:ext cx="691515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397" name="Text Box 5"/>
          <p:cNvSpPr txBox="1">
            <a:spLocks noChangeArrowheads="1"/>
          </p:cNvSpPr>
          <p:nvPr/>
        </p:nvSpPr>
        <p:spPr bwMode="auto">
          <a:xfrm>
            <a:off x="9144000" y="6248401"/>
            <a:ext cx="1295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From wiki</a:t>
            </a:r>
          </a:p>
        </p:txBody>
      </p:sp>
      <p:sp>
        <p:nvSpPr>
          <p:cNvPr id="187398" name="AutoShape 6"/>
          <p:cNvSpPr>
            <a:spLocks noChangeArrowheads="1"/>
          </p:cNvSpPr>
          <p:nvPr/>
        </p:nvSpPr>
        <p:spPr bwMode="auto">
          <a:xfrm>
            <a:off x="7543800" y="3200400"/>
            <a:ext cx="1676400" cy="6858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399" name="Text Box 7"/>
          <p:cNvSpPr txBox="1">
            <a:spLocks noChangeArrowheads="1"/>
          </p:cNvSpPr>
          <p:nvPr/>
        </p:nvSpPr>
        <p:spPr bwMode="auto">
          <a:xfrm>
            <a:off x="7772400" y="32004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Computer Graphics</a:t>
            </a:r>
          </a:p>
        </p:txBody>
      </p:sp>
      <p:sp>
        <p:nvSpPr>
          <p:cNvPr id="187400" name="AutoShape 8"/>
          <p:cNvSpPr>
            <a:spLocks noChangeArrowheads="1"/>
          </p:cNvSpPr>
          <p:nvPr/>
        </p:nvSpPr>
        <p:spPr bwMode="auto">
          <a:xfrm>
            <a:off x="4572000" y="4800600"/>
            <a:ext cx="762000" cy="457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4648200" y="4814888"/>
            <a:ext cx="1371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HCI</a:t>
            </a:r>
          </a:p>
        </p:txBody>
      </p:sp>
    </p:spTree>
    <p:extLst>
      <p:ext uri="{BB962C8B-B14F-4D97-AF65-F5344CB8AC3E}">
        <p14:creationId xmlns:p14="http://schemas.microsoft.com/office/powerpoint/2010/main" val="5875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311" t="10606" r="61893" b="4950"/>
          <a:stretch/>
        </p:blipFill>
        <p:spPr>
          <a:xfrm>
            <a:off x="1649784" y="0"/>
            <a:ext cx="8892431" cy="68580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362139" y="1339913"/>
            <a:ext cx="1367074" cy="1013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Recently improved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288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79724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SOFTWARE TOOLS FOR VISION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67" t="21436" r="58167" b="7481"/>
          <a:stretch/>
        </p:blipFill>
        <p:spPr>
          <a:xfrm>
            <a:off x="0" y="1227324"/>
            <a:ext cx="11171976" cy="56306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106154" y="1227323"/>
            <a:ext cx="1367074" cy="4566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461033" y="5571478"/>
            <a:ext cx="1367074" cy="5215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384608" y="6013588"/>
            <a:ext cx="1831819" cy="6316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741119" y="5169177"/>
            <a:ext cx="1831819" cy="6316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9056483" y="1828800"/>
            <a:ext cx="1516456" cy="6314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216427" y="2566833"/>
            <a:ext cx="1810694" cy="6314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59532" y="2763393"/>
            <a:ext cx="1831818" cy="56828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8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3" t="12815" r="58750" b="8074"/>
          <a:stretch/>
        </p:blipFill>
        <p:spPr>
          <a:xfrm>
            <a:off x="121920" y="0"/>
            <a:ext cx="12072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52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3704" r="58250" b="11037"/>
          <a:stretch/>
        </p:blipFill>
        <p:spPr>
          <a:xfrm>
            <a:off x="0" y="240974"/>
            <a:ext cx="12192000" cy="661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960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7" t="12815" r="63417" b="10445"/>
          <a:stretch/>
        </p:blipFill>
        <p:spPr>
          <a:xfrm>
            <a:off x="0" y="0"/>
            <a:ext cx="108562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229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17" t="14000" r="58583" b="11036"/>
          <a:stretch/>
        </p:blipFill>
        <p:spPr>
          <a:xfrm>
            <a:off x="0" y="365124"/>
            <a:ext cx="12010536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589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3" t="13704" r="57916" b="10444"/>
          <a:stretch/>
        </p:blipFill>
        <p:spPr>
          <a:xfrm>
            <a:off x="0" y="365124"/>
            <a:ext cx="1202196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73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3704" r="58667" b="11333"/>
          <a:stretch/>
        </p:blipFill>
        <p:spPr>
          <a:xfrm>
            <a:off x="0" y="365124"/>
            <a:ext cx="1185655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829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981636"/>
            <a:ext cx="11712388" cy="51502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SEGMENTATION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26223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3704" r="58583" b="12519"/>
          <a:stretch/>
        </p:blipFill>
        <p:spPr>
          <a:xfrm>
            <a:off x="0" y="547060"/>
            <a:ext cx="11734800" cy="631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718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2815" r="58500" b="13408"/>
          <a:stretch/>
        </p:blipFill>
        <p:spPr>
          <a:xfrm>
            <a:off x="243840" y="587688"/>
            <a:ext cx="11734800" cy="62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52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197" t="11010" r="62348" b="7373"/>
          <a:stretch/>
        </p:blipFill>
        <p:spPr>
          <a:xfrm>
            <a:off x="214747" y="-28900"/>
            <a:ext cx="9137072" cy="688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718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83" t="13408" r="58083" b="12815"/>
          <a:stretch/>
        </p:blipFill>
        <p:spPr>
          <a:xfrm>
            <a:off x="0" y="426202"/>
            <a:ext cx="12192000" cy="64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936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" t="13704" r="58417" b="12519"/>
          <a:stretch/>
        </p:blipFill>
        <p:spPr>
          <a:xfrm>
            <a:off x="0" y="315310"/>
            <a:ext cx="12192000" cy="6542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228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13408" r="58417" b="14000"/>
          <a:stretch/>
        </p:blipFill>
        <p:spPr>
          <a:xfrm>
            <a:off x="0" y="680112"/>
            <a:ext cx="11826240" cy="61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215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12519" r="57917" b="11334"/>
          <a:stretch/>
        </p:blipFill>
        <p:spPr>
          <a:xfrm>
            <a:off x="0" y="261486"/>
            <a:ext cx="12192000" cy="659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54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14001" r="58500" b="6592"/>
          <a:stretch/>
        </p:blipFill>
        <p:spPr>
          <a:xfrm>
            <a:off x="0" y="-123744"/>
            <a:ext cx="12192000" cy="698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4702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4" t="13704" r="60583" b="10148"/>
          <a:stretch/>
        </p:blipFill>
        <p:spPr>
          <a:xfrm>
            <a:off x="0" y="211242"/>
            <a:ext cx="11353800" cy="664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433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3704" r="58750" b="11037"/>
          <a:stretch/>
        </p:blipFill>
        <p:spPr>
          <a:xfrm>
            <a:off x="0" y="437056"/>
            <a:ext cx="11704320" cy="642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464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83" t="15185" r="60167" b="11333"/>
          <a:stretch/>
        </p:blipFill>
        <p:spPr>
          <a:xfrm>
            <a:off x="0" y="155994"/>
            <a:ext cx="11917680" cy="670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122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981636"/>
            <a:ext cx="11712388" cy="51502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REGISTRATION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8185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7" t="14297" r="61250" b="8963"/>
          <a:stretch/>
        </p:blipFill>
        <p:spPr>
          <a:xfrm>
            <a:off x="0" y="0"/>
            <a:ext cx="11385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20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1040" y="47626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Components of a computer vision system</a:t>
            </a:r>
          </a:p>
        </p:txBody>
      </p:sp>
      <p:sp>
        <p:nvSpPr>
          <p:cNvPr id="177155" name="Freeform 4"/>
          <p:cNvSpPr>
            <a:spLocks/>
          </p:cNvSpPr>
          <p:nvPr/>
        </p:nvSpPr>
        <p:spPr bwMode="auto">
          <a:xfrm>
            <a:off x="8497889" y="4351338"/>
            <a:ext cx="300037" cy="620712"/>
          </a:xfrm>
          <a:custGeom>
            <a:avLst/>
            <a:gdLst>
              <a:gd name="T0" fmla="*/ 2147483647 w 400"/>
              <a:gd name="T1" fmla="*/ 2147483647 h 872"/>
              <a:gd name="T2" fmla="*/ 2147483647 w 400"/>
              <a:gd name="T3" fmla="*/ 2147483647 h 872"/>
              <a:gd name="T4" fmla="*/ 2147483647 w 400"/>
              <a:gd name="T5" fmla="*/ 2147483647 h 872"/>
              <a:gd name="T6" fmla="*/ 2147483647 w 400"/>
              <a:gd name="T7" fmla="*/ 2147483647 h 872"/>
              <a:gd name="T8" fmla="*/ 2147483647 w 400"/>
              <a:gd name="T9" fmla="*/ 2147483647 h 872"/>
              <a:gd name="T10" fmla="*/ 2147483647 w 400"/>
              <a:gd name="T11" fmla="*/ 2147483647 h 872"/>
              <a:gd name="T12" fmla="*/ 2147483647 w 400"/>
              <a:gd name="T13" fmla="*/ 0 h 87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00"/>
              <a:gd name="T22" fmla="*/ 0 h 872"/>
              <a:gd name="T23" fmla="*/ 400 w 400"/>
              <a:gd name="T24" fmla="*/ 872 h 87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00" h="872">
                <a:moveTo>
                  <a:pt x="400" y="872"/>
                </a:moveTo>
                <a:cubicBezTo>
                  <a:pt x="396" y="854"/>
                  <a:pt x="393" y="836"/>
                  <a:pt x="376" y="816"/>
                </a:cubicBezTo>
                <a:cubicBezTo>
                  <a:pt x="359" y="796"/>
                  <a:pt x="341" y="783"/>
                  <a:pt x="296" y="752"/>
                </a:cubicBezTo>
                <a:cubicBezTo>
                  <a:pt x="251" y="721"/>
                  <a:pt x="152" y="693"/>
                  <a:pt x="104" y="632"/>
                </a:cubicBezTo>
                <a:cubicBezTo>
                  <a:pt x="56" y="571"/>
                  <a:pt x="16" y="471"/>
                  <a:pt x="8" y="384"/>
                </a:cubicBezTo>
                <a:cubicBezTo>
                  <a:pt x="0" y="297"/>
                  <a:pt x="36" y="176"/>
                  <a:pt x="56" y="112"/>
                </a:cubicBezTo>
                <a:cubicBezTo>
                  <a:pt x="76" y="48"/>
                  <a:pt x="102" y="24"/>
                  <a:pt x="128" y="0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6" name="Freeform 5"/>
          <p:cNvSpPr>
            <a:spLocks/>
          </p:cNvSpPr>
          <p:nvPr/>
        </p:nvSpPr>
        <p:spPr bwMode="auto">
          <a:xfrm>
            <a:off x="8588376" y="3554413"/>
            <a:ext cx="1260475" cy="1924050"/>
          </a:xfrm>
          <a:custGeom>
            <a:avLst/>
            <a:gdLst>
              <a:gd name="T0" fmla="*/ 0 w 1680"/>
              <a:gd name="T1" fmla="*/ 2147483647 h 2704"/>
              <a:gd name="T2" fmla="*/ 2147483647 w 1680"/>
              <a:gd name="T3" fmla="*/ 2147483647 h 2704"/>
              <a:gd name="T4" fmla="*/ 2147483647 w 1680"/>
              <a:gd name="T5" fmla="*/ 2147483647 h 2704"/>
              <a:gd name="T6" fmla="*/ 2147483647 w 1680"/>
              <a:gd name="T7" fmla="*/ 2147483647 h 2704"/>
              <a:gd name="T8" fmla="*/ 2147483647 w 1680"/>
              <a:gd name="T9" fmla="*/ 2147483647 h 2704"/>
              <a:gd name="T10" fmla="*/ 2147483647 w 1680"/>
              <a:gd name="T11" fmla="*/ 2147483647 h 2704"/>
              <a:gd name="T12" fmla="*/ 2147483647 w 1680"/>
              <a:gd name="T13" fmla="*/ 2147483647 h 2704"/>
              <a:gd name="T14" fmla="*/ 2147483647 w 1680"/>
              <a:gd name="T15" fmla="*/ 2147483647 h 2704"/>
              <a:gd name="T16" fmla="*/ 2147483647 w 1680"/>
              <a:gd name="T17" fmla="*/ 2147483647 h 2704"/>
              <a:gd name="T18" fmla="*/ 2147483647 w 1680"/>
              <a:gd name="T19" fmla="*/ 2147483647 h 2704"/>
              <a:gd name="T20" fmla="*/ 2147483647 w 1680"/>
              <a:gd name="T21" fmla="*/ 0 h 2704"/>
              <a:gd name="T22" fmla="*/ 2147483647 w 1680"/>
              <a:gd name="T23" fmla="*/ 2147483647 h 2704"/>
              <a:gd name="T24" fmla="*/ 2147483647 w 1680"/>
              <a:gd name="T25" fmla="*/ 2147483647 h 2704"/>
              <a:gd name="T26" fmla="*/ 2147483647 w 1680"/>
              <a:gd name="T27" fmla="*/ 2147483647 h 2704"/>
              <a:gd name="T28" fmla="*/ 2147483647 w 1680"/>
              <a:gd name="T29" fmla="*/ 2147483647 h 2704"/>
              <a:gd name="T30" fmla="*/ 2147483647 w 1680"/>
              <a:gd name="T31" fmla="*/ 2147483647 h 2704"/>
              <a:gd name="T32" fmla="*/ 2147483647 w 1680"/>
              <a:gd name="T33" fmla="*/ 2147483647 h 2704"/>
              <a:gd name="T34" fmla="*/ 2147483647 w 1680"/>
              <a:gd name="T35" fmla="*/ 2147483647 h 2704"/>
              <a:gd name="T36" fmla="*/ 2147483647 w 1680"/>
              <a:gd name="T37" fmla="*/ 2147483647 h 2704"/>
              <a:gd name="T38" fmla="*/ 2147483647 w 1680"/>
              <a:gd name="T39" fmla="*/ 2147483647 h 2704"/>
              <a:gd name="T40" fmla="*/ 2147483647 w 1680"/>
              <a:gd name="T41" fmla="*/ 2147483647 h 2704"/>
              <a:gd name="T42" fmla="*/ 2147483647 w 1680"/>
              <a:gd name="T43" fmla="*/ 2147483647 h 2704"/>
              <a:gd name="T44" fmla="*/ 2147483647 w 1680"/>
              <a:gd name="T45" fmla="*/ 2147483647 h 2704"/>
              <a:gd name="T46" fmla="*/ 2147483647 w 1680"/>
              <a:gd name="T47" fmla="*/ 2147483647 h 2704"/>
              <a:gd name="T48" fmla="*/ 2147483647 w 1680"/>
              <a:gd name="T49" fmla="*/ 2147483647 h 2704"/>
              <a:gd name="T50" fmla="*/ 2147483647 w 1680"/>
              <a:gd name="T51" fmla="*/ 2147483647 h 2704"/>
              <a:gd name="T52" fmla="*/ 2147483647 w 1680"/>
              <a:gd name="T53" fmla="*/ 2147483647 h 2704"/>
              <a:gd name="T54" fmla="*/ 2147483647 w 1680"/>
              <a:gd name="T55" fmla="*/ 2147483647 h 2704"/>
              <a:gd name="T56" fmla="*/ 2147483647 w 1680"/>
              <a:gd name="T57" fmla="*/ 2147483647 h 27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680"/>
              <a:gd name="T88" fmla="*/ 0 h 2704"/>
              <a:gd name="T89" fmla="*/ 1680 w 1680"/>
              <a:gd name="T90" fmla="*/ 2704 h 2704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680" h="2704">
                <a:moveTo>
                  <a:pt x="0" y="1128"/>
                </a:moveTo>
                <a:lnTo>
                  <a:pt x="280" y="1096"/>
                </a:lnTo>
                <a:lnTo>
                  <a:pt x="456" y="1096"/>
                </a:lnTo>
                <a:lnTo>
                  <a:pt x="512" y="936"/>
                </a:lnTo>
                <a:lnTo>
                  <a:pt x="576" y="840"/>
                </a:lnTo>
                <a:lnTo>
                  <a:pt x="656" y="784"/>
                </a:lnTo>
                <a:lnTo>
                  <a:pt x="688" y="632"/>
                </a:lnTo>
                <a:lnTo>
                  <a:pt x="688" y="440"/>
                </a:lnTo>
                <a:lnTo>
                  <a:pt x="688" y="96"/>
                </a:lnTo>
                <a:lnTo>
                  <a:pt x="720" y="16"/>
                </a:lnTo>
                <a:lnTo>
                  <a:pt x="944" y="0"/>
                </a:lnTo>
                <a:lnTo>
                  <a:pt x="992" y="48"/>
                </a:lnTo>
                <a:lnTo>
                  <a:pt x="992" y="616"/>
                </a:lnTo>
                <a:lnTo>
                  <a:pt x="1016" y="752"/>
                </a:lnTo>
                <a:lnTo>
                  <a:pt x="1112" y="880"/>
                </a:lnTo>
                <a:lnTo>
                  <a:pt x="1192" y="1016"/>
                </a:lnTo>
                <a:lnTo>
                  <a:pt x="1224" y="1136"/>
                </a:lnTo>
                <a:lnTo>
                  <a:pt x="1216" y="2072"/>
                </a:lnTo>
                <a:lnTo>
                  <a:pt x="1272" y="2040"/>
                </a:lnTo>
                <a:lnTo>
                  <a:pt x="1328" y="2040"/>
                </a:lnTo>
                <a:lnTo>
                  <a:pt x="1376" y="2064"/>
                </a:lnTo>
                <a:lnTo>
                  <a:pt x="1392" y="2200"/>
                </a:lnTo>
                <a:lnTo>
                  <a:pt x="1392" y="2440"/>
                </a:lnTo>
                <a:lnTo>
                  <a:pt x="1416" y="2568"/>
                </a:lnTo>
                <a:lnTo>
                  <a:pt x="1472" y="2704"/>
                </a:lnTo>
                <a:lnTo>
                  <a:pt x="1496" y="2568"/>
                </a:lnTo>
                <a:lnTo>
                  <a:pt x="1560" y="2504"/>
                </a:lnTo>
                <a:lnTo>
                  <a:pt x="1640" y="2504"/>
                </a:lnTo>
                <a:lnTo>
                  <a:pt x="1680" y="2568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7157" name="Picture 6" descr="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3392489"/>
            <a:ext cx="2125663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8" name="Freeform 7"/>
          <p:cNvSpPr>
            <a:spLocks/>
          </p:cNvSpPr>
          <p:nvPr/>
        </p:nvSpPr>
        <p:spPr bwMode="auto">
          <a:xfrm>
            <a:off x="7716838" y="4932363"/>
            <a:ext cx="1104900" cy="455612"/>
          </a:xfrm>
          <a:custGeom>
            <a:avLst/>
            <a:gdLst>
              <a:gd name="T0" fmla="*/ 0 w 1472"/>
              <a:gd name="T1" fmla="*/ 2147483647 h 640"/>
              <a:gd name="T2" fmla="*/ 2147483647 w 1472"/>
              <a:gd name="T3" fmla="*/ 2147483647 h 640"/>
              <a:gd name="T4" fmla="*/ 2147483647 w 1472"/>
              <a:gd name="T5" fmla="*/ 2147483647 h 640"/>
              <a:gd name="T6" fmla="*/ 2147483647 w 1472"/>
              <a:gd name="T7" fmla="*/ 2147483647 h 640"/>
              <a:gd name="T8" fmla="*/ 2147483647 w 1472"/>
              <a:gd name="T9" fmla="*/ 2147483647 h 640"/>
              <a:gd name="T10" fmla="*/ 2147483647 w 1472"/>
              <a:gd name="T11" fmla="*/ 0 h 640"/>
              <a:gd name="T12" fmla="*/ 2147483647 w 1472"/>
              <a:gd name="T13" fmla="*/ 2147483647 h 640"/>
              <a:gd name="T14" fmla="*/ 2147483647 w 1472"/>
              <a:gd name="T15" fmla="*/ 2147483647 h 640"/>
              <a:gd name="T16" fmla="*/ 2147483647 w 1472"/>
              <a:gd name="T17" fmla="*/ 2147483647 h 640"/>
              <a:gd name="T18" fmla="*/ 2147483647 w 1472"/>
              <a:gd name="T19" fmla="*/ 2147483647 h 640"/>
              <a:gd name="T20" fmla="*/ 2147483647 w 1472"/>
              <a:gd name="T21" fmla="*/ 2147483647 h 6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1472"/>
              <a:gd name="T34" fmla="*/ 0 h 640"/>
              <a:gd name="T35" fmla="*/ 1472 w 1472"/>
              <a:gd name="T36" fmla="*/ 640 h 6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1472" h="640">
                <a:moveTo>
                  <a:pt x="0" y="56"/>
                </a:moveTo>
                <a:lnTo>
                  <a:pt x="176" y="376"/>
                </a:lnTo>
                <a:lnTo>
                  <a:pt x="760" y="384"/>
                </a:lnTo>
                <a:lnTo>
                  <a:pt x="744" y="208"/>
                </a:lnTo>
                <a:lnTo>
                  <a:pt x="768" y="144"/>
                </a:lnTo>
                <a:lnTo>
                  <a:pt x="976" y="0"/>
                </a:lnTo>
                <a:lnTo>
                  <a:pt x="1336" y="56"/>
                </a:lnTo>
                <a:lnTo>
                  <a:pt x="1368" y="152"/>
                </a:lnTo>
                <a:lnTo>
                  <a:pt x="1408" y="640"/>
                </a:lnTo>
                <a:lnTo>
                  <a:pt x="1472" y="632"/>
                </a:lnTo>
                <a:lnTo>
                  <a:pt x="1432" y="56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59" name="Rectangle 8"/>
          <p:cNvSpPr>
            <a:spLocks noChangeArrowheads="1"/>
          </p:cNvSpPr>
          <p:nvPr/>
        </p:nvSpPr>
        <p:spPr bwMode="auto">
          <a:xfrm>
            <a:off x="7645400" y="3395664"/>
            <a:ext cx="865188" cy="151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0" name="Rectangle 9"/>
          <p:cNvSpPr>
            <a:spLocks noChangeArrowheads="1"/>
          </p:cNvSpPr>
          <p:nvPr/>
        </p:nvSpPr>
        <p:spPr bwMode="auto">
          <a:xfrm>
            <a:off x="8458200" y="3352800"/>
            <a:ext cx="630238" cy="768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1" name="Rectangle 10"/>
          <p:cNvSpPr>
            <a:spLocks noChangeArrowheads="1"/>
          </p:cNvSpPr>
          <p:nvPr/>
        </p:nvSpPr>
        <p:spPr bwMode="auto">
          <a:xfrm>
            <a:off x="9344025" y="3327401"/>
            <a:ext cx="541338" cy="733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2" name="Rectangle 11"/>
          <p:cNvSpPr>
            <a:spLocks noChangeArrowheads="1"/>
          </p:cNvSpPr>
          <p:nvPr/>
        </p:nvSpPr>
        <p:spPr bwMode="auto">
          <a:xfrm>
            <a:off x="7837488" y="4760914"/>
            <a:ext cx="444500" cy="4397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3" name="Rectangle 12"/>
          <p:cNvSpPr>
            <a:spLocks noChangeArrowheads="1"/>
          </p:cNvSpPr>
          <p:nvPr/>
        </p:nvSpPr>
        <p:spPr bwMode="auto">
          <a:xfrm>
            <a:off x="9056688" y="3338513"/>
            <a:ext cx="323850" cy="233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4" name="Rectangle 13"/>
          <p:cNvSpPr>
            <a:spLocks noChangeArrowheads="1"/>
          </p:cNvSpPr>
          <p:nvPr/>
        </p:nvSpPr>
        <p:spPr bwMode="auto">
          <a:xfrm rot="19873099">
            <a:off x="7748589" y="4870450"/>
            <a:ext cx="13493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5" name="Rectangle 14"/>
          <p:cNvSpPr>
            <a:spLocks noChangeArrowheads="1"/>
          </p:cNvSpPr>
          <p:nvPr/>
        </p:nvSpPr>
        <p:spPr bwMode="auto">
          <a:xfrm>
            <a:off x="7662863" y="4910138"/>
            <a:ext cx="450850" cy="10525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6" name="Rectangle 15"/>
          <p:cNvSpPr>
            <a:spLocks noChangeArrowheads="1"/>
          </p:cNvSpPr>
          <p:nvPr/>
        </p:nvSpPr>
        <p:spPr bwMode="auto">
          <a:xfrm>
            <a:off x="9501189" y="4003676"/>
            <a:ext cx="414337" cy="1001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7" name="Rectangle 16"/>
          <p:cNvSpPr>
            <a:spLocks noChangeArrowheads="1"/>
          </p:cNvSpPr>
          <p:nvPr/>
        </p:nvSpPr>
        <p:spPr bwMode="auto">
          <a:xfrm>
            <a:off x="9644063" y="4772026"/>
            <a:ext cx="234950" cy="576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8" name="Rectangle 17"/>
          <p:cNvSpPr>
            <a:spLocks noChangeArrowheads="1"/>
          </p:cNvSpPr>
          <p:nvPr/>
        </p:nvSpPr>
        <p:spPr bwMode="auto">
          <a:xfrm>
            <a:off x="9613900" y="4921251"/>
            <a:ext cx="120650" cy="112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69" name="Rectangle 18"/>
          <p:cNvSpPr>
            <a:spLocks noChangeArrowheads="1"/>
          </p:cNvSpPr>
          <p:nvPr/>
        </p:nvSpPr>
        <p:spPr bwMode="auto">
          <a:xfrm>
            <a:off x="9632950" y="5245100"/>
            <a:ext cx="95250" cy="1539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70" name="Rectangle 19"/>
          <p:cNvSpPr>
            <a:spLocks noChangeArrowheads="1"/>
          </p:cNvSpPr>
          <p:nvPr/>
        </p:nvSpPr>
        <p:spPr bwMode="auto">
          <a:xfrm>
            <a:off x="8461376" y="4032251"/>
            <a:ext cx="474663" cy="2968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71" name="Rectangle 20"/>
          <p:cNvSpPr>
            <a:spLocks noChangeArrowheads="1"/>
          </p:cNvSpPr>
          <p:nvPr/>
        </p:nvSpPr>
        <p:spPr bwMode="auto">
          <a:xfrm rot="2175154">
            <a:off x="8888413" y="4038601"/>
            <a:ext cx="125412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72" name="Rectangle 21"/>
          <p:cNvSpPr>
            <a:spLocks noChangeArrowheads="1"/>
          </p:cNvSpPr>
          <p:nvPr/>
        </p:nvSpPr>
        <p:spPr bwMode="auto">
          <a:xfrm rot="19716823">
            <a:off x="9417051" y="4021139"/>
            <a:ext cx="125413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73" name="Rectangle 22"/>
          <p:cNvSpPr>
            <a:spLocks noChangeArrowheads="1"/>
          </p:cNvSpPr>
          <p:nvPr/>
        </p:nvSpPr>
        <p:spPr bwMode="auto">
          <a:xfrm rot="19752951">
            <a:off x="8197850" y="4852988"/>
            <a:ext cx="287338" cy="1254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74" name="Rectangle 23"/>
          <p:cNvSpPr>
            <a:spLocks noChangeArrowheads="1"/>
          </p:cNvSpPr>
          <p:nvPr/>
        </p:nvSpPr>
        <p:spPr bwMode="auto">
          <a:xfrm rot="1462136">
            <a:off x="8450263" y="4276726"/>
            <a:ext cx="119062" cy="188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75" name="Rectangle 24"/>
          <p:cNvSpPr>
            <a:spLocks noChangeArrowheads="1"/>
          </p:cNvSpPr>
          <p:nvPr/>
        </p:nvSpPr>
        <p:spPr bwMode="auto">
          <a:xfrm>
            <a:off x="8528050" y="4192588"/>
            <a:ext cx="192088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76" name="Freeform 25"/>
          <p:cNvSpPr>
            <a:spLocks/>
          </p:cNvSpPr>
          <p:nvPr/>
        </p:nvSpPr>
        <p:spPr bwMode="auto">
          <a:xfrm>
            <a:off x="8467726" y="4624389"/>
            <a:ext cx="347663" cy="746125"/>
          </a:xfrm>
          <a:custGeom>
            <a:avLst/>
            <a:gdLst>
              <a:gd name="T0" fmla="*/ 0 w 464"/>
              <a:gd name="T1" fmla="*/ 2147483647 h 1048"/>
              <a:gd name="T2" fmla="*/ 2147483647 w 464"/>
              <a:gd name="T3" fmla="*/ 2147483647 h 1048"/>
              <a:gd name="T4" fmla="*/ 2147483647 w 464"/>
              <a:gd name="T5" fmla="*/ 2147483647 h 1048"/>
              <a:gd name="T6" fmla="*/ 2147483647 w 464"/>
              <a:gd name="T7" fmla="*/ 2147483647 h 1048"/>
              <a:gd name="T8" fmla="*/ 2147483647 w 464"/>
              <a:gd name="T9" fmla="*/ 2147483647 h 1048"/>
              <a:gd name="T10" fmla="*/ 2147483647 w 464"/>
              <a:gd name="T11" fmla="*/ 2147483647 h 1048"/>
              <a:gd name="T12" fmla="*/ 2147483647 w 464"/>
              <a:gd name="T13" fmla="*/ 2147483647 h 1048"/>
              <a:gd name="T14" fmla="*/ 2147483647 w 464"/>
              <a:gd name="T15" fmla="*/ 0 h 1048"/>
              <a:gd name="T16" fmla="*/ 0 w 464"/>
              <a:gd name="T17" fmla="*/ 2147483647 h 10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464"/>
              <a:gd name="T28" fmla="*/ 0 h 1048"/>
              <a:gd name="T29" fmla="*/ 464 w 464"/>
              <a:gd name="T30" fmla="*/ 1048 h 10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464" h="1048">
                <a:moveTo>
                  <a:pt x="0" y="416"/>
                </a:moveTo>
                <a:lnTo>
                  <a:pt x="360" y="480"/>
                </a:lnTo>
                <a:lnTo>
                  <a:pt x="416" y="1048"/>
                </a:lnTo>
                <a:lnTo>
                  <a:pt x="464" y="1032"/>
                </a:lnTo>
                <a:lnTo>
                  <a:pt x="416" y="432"/>
                </a:lnTo>
                <a:lnTo>
                  <a:pt x="264" y="336"/>
                </a:lnTo>
                <a:lnTo>
                  <a:pt x="120" y="224"/>
                </a:lnTo>
                <a:lnTo>
                  <a:pt x="24" y="0"/>
                </a:lnTo>
                <a:lnTo>
                  <a:pt x="0" y="4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77" name="Freeform 26"/>
          <p:cNvSpPr>
            <a:spLocks/>
          </p:cNvSpPr>
          <p:nvPr/>
        </p:nvSpPr>
        <p:spPr bwMode="auto">
          <a:xfrm>
            <a:off x="8094664" y="5216525"/>
            <a:ext cx="96837" cy="534988"/>
          </a:xfrm>
          <a:custGeom>
            <a:avLst/>
            <a:gdLst>
              <a:gd name="T0" fmla="*/ 0 w 128"/>
              <a:gd name="T1" fmla="*/ 0 h 752"/>
              <a:gd name="T2" fmla="*/ 2147483647 w 128"/>
              <a:gd name="T3" fmla="*/ 2147483647 h 752"/>
              <a:gd name="T4" fmla="*/ 2147483647 w 128"/>
              <a:gd name="T5" fmla="*/ 2147483647 h 752"/>
              <a:gd name="T6" fmla="*/ 2147483647 w 128"/>
              <a:gd name="T7" fmla="*/ 2147483647 h 752"/>
              <a:gd name="T8" fmla="*/ 0 60000 65536"/>
              <a:gd name="T9" fmla="*/ 0 60000 65536"/>
              <a:gd name="T10" fmla="*/ 0 60000 65536"/>
              <a:gd name="T11" fmla="*/ 0 60000 65536"/>
              <a:gd name="T12" fmla="*/ 0 w 128"/>
              <a:gd name="T13" fmla="*/ 0 h 752"/>
              <a:gd name="T14" fmla="*/ 128 w 128"/>
              <a:gd name="T15" fmla="*/ 752 h 75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" h="752">
                <a:moveTo>
                  <a:pt x="0" y="0"/>
                </a:moveTo>
                <a:cubicBezTo>
                  <a:pt x="14" y="200"/>
                  <a:pt x="28" y="400"/>
                  <a:pt x="40" y="512"/>
                </a:cubicBezTo>
                <a:cubicBezTo>
                  <a:pt x="52" y="624"/>
                  <a:pt x="57" y="632"/>
                  <a:pt x="72" y="672"/>
                </a:cubicBezTo>
                <a:cubicBezTo>
                  <a:pt x="87" y="712"/>
                  <a:pt x="107" y="732"/>
                  <a:pt x="128" y="752"/>
                </a:cubicBez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78" name="Freeform 27"/>
          <p:cNvSpPr>
            <a:spLocks/>
          </p:cNvSpPr>
          <p:nvPr/>
        </p:nvSpPr>
        <p:spPr bwMode="auto">
          <a:xfrm>
            <a:off x="9677400" y="5095875"/>
            <a:ext cx="268288" cy="1104900"/>
          </a:xfrm>
          <a:custGeom>
            <a:avLst/>
            <a:gdLst>
              <a:gd name="T0" fmla="*/ 2147483647 w 357"/>
              <a:gd name="T1" fmla="*/ 2147483647 h 1552"/>
              <a:gd name="T2" fmla="*/ 2147483647 w 357"/>
              <a:gd name="T3" fmla="*/ 2147483647 h 1552"/>
              <a:gd name="T4" fmla="*/ 2147483647 w 357"/>
              <a:gd name="T5" fmla="*/ 2147483647 h 1552"/>
              <a:gd name="T6" fmla="*/ 2147483647 w 357"/>
              <a:gd name="T7" fmla="*/ 2147483647 h 1552"/>
              <a:gd name="T8" fmla="*/ 2147483647 w 357"/>
              <a:gd name="T9" fmla="*/ 2147483647 h 1552"/>
              <a:gd name="T10" fmla="*/ 2147483647 w 357"/>
              <a:gd name="T11" fmla="*/ 2147483647 h 1552"/>
              <a:gd name="T12" fmla="*/ 2147483647 w 357"/>
              <a:gd name="T13" fmla="*/ 2147483647 h 1552"/>
              <a:gd name="T14" fmla="*/ 2147483647 w 357"/>
              <a:gd name="T15" fmla="*/ 2147483647 h 1552"/>
              <a:gd name="T16" fmla="*/ 2147483647 w 357"/>
              <a:gd name="T17" fmla="*/ 2147483647 h 1552"/>
              <a:gd name="T18" fmla="*/ 2147483647 w 357"/>
              <a:gd name="T19" fmla="*/ 2147483647 h 1552"/>
              <a:gd name="T20" fmla="*/ 2147483647 w 357"/>
              <a:gd name="T21" fmla="*/ 2147483647 h 1552"/>
              <a:gd name="T22" fmla="*/ 2147483647 w 357"/>
              <a:gd name="T23" fmla="*/ 2147483647 h 1552"/>
              <a:gd name="T24" fmla="*/ 2147483647 w 357"/>
              <a:gd name="T25" fmla="*/ 2147483647 h 1552"/>
              <a:gd name="T26" fmla="*/ 2147483647 w 357"/>
              <a:gd name="T27" fmla="*/ 2147483647 h 1552"/>
              <a:gd name="T28" fmla="*/ 2147483647 w 357"/>
              <a:gd name="T29" fmla="*/ 2147483647 h 1552"/>
              <a:gd name="T30" fmla="*/ 2147483647 w 357"/>
              <a:gd name="T31" fmla="*/ 2147483647 h 1552"/>
              <a:gd name="T32" fmla="*/ 2147483647 w 357"/>
              <a:gd name="T33" fmla="*/ 2147483647 h 155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357"/>
              <a:gd name="T52" fmla="*/ 0 h 1552"/>
              <a:gd name="T53" fmla="*/ 357 w 357"/>
              <a:gd name="T54" fmla="*/ 1552 h 155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357" h="1552">
                <a:moveTo>
                  <a:pt x="4" y="521"/>
                </a:moveTo>
                <a:cubicBezTo>
                  <a:pt x="0" y="585"/>
                  <a:pt x="35" y="564"/>
                  <a:pt x="52" y="585"/>
                </a:cubicBezTo>
                <a:cubicBezTo>
                  <a:pt x="69" y="606"/>
                  <a:pt x="95" y="625"/>
                  <a:pt x="108" y="649"/>
                </a:cubicBezTo>
                <a:cubicBezTo>
                  <a:pt x="121" y="673"/>
                  <a:pt x="132" y="700"/>
                  <a:pt x="132" y="729"/>
                </a:cubicBezTo>
                <a:cubicBezTo>
                  <a:pt x="132" y="758"/>
                  <a:pt x="115" y="800"/>
                  <a:pt x="108" y="825"/>
                </a:cubicBezTo>
                <a:cubicBezTo>
                  <a:pt x="101" y="850"/>
                  <a:pt x="93" y="862"/>
                  <a:pt x="92" y="881"/>
                </a:cubicBezTo>
                <a:cubicBezTo>
                  <a:pt x="91" y="900"/>
                  <a:pt x="103" y="918"/>
                  <a:pt x="100" y="937"/>
                </a:cubicBezTo>
                <a:cubicBezTo>
                  <a:pt x="97" y="956"/>
                  <a:pt x="83" y="976"/>
                  <a:pt x="76" y="993"/>
                </a:cubicBezTo>
                <a:cubicBezTo>
                  <a:pt x="69" y="1010"/>
                  <a:pt x="56" y="1025"/>
                  <a:pt x="60" y="1041"/>
                </a:cubicBezTo>
                <a:cubicBezTo>
                  <a:pt x="64" y="1057"/>
                  <a:pt x="84" y="1066"/>
                  <a:pt x="100" y="1089"/>
                </a:cubicBezTo>
                <a:cubicBezTo>
                  <a:pt x="116" y="1112"/>
                  <a:pt x="145" y="1144"/>
                  <a:pt x="156" y="1177"/>
                </a:cubicBezTo>
                <a:cubicBezTo>
                  <a:pt x="167" y="1210"/>
                  <a:pt x="165" y="1262"/>
                  <a:pt x="164" y="1289"/>
                </a:cubicBezTo>
                <a:cubicBezTo>
                  <a:pt x="163" y="1316"/>
                  <a:pt x="121" y="1325"/>
                  <a:pt x="148" y="1337"/>
                </a:cubicBezTo>
                <a:cubicBezTo>
                  <a:pt x="175" y="1349"/>
                  <a:pt x="296" y="1552"/>
                  <a:pt x="324" y="1361"/>
                </a:cubicBezTo>
                <a:cubicBezTo>
                  <a:pt x="352" y="1170"/>
                  <a:pt x="357" y="386"/>
                  <a:pt x="316" y="193"/>
                </a:cubicBezTo>
                <a:cubicBezTo>
                  <a:pt x="275" y="0"/>
                  <a:pt x="127" y="145"/>
                  <a:pt x="76" y="201"/>
                </a:cubicBezTo>
                <a:cubicBezTo>
                  <a:pt x="25" y="257"/>
                  <a:pt x="8" y="457"/>
                  <a:pt x="4" y="5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79" name="Oval 28"/>
          <p:cNvSpPr>
            <a:spLocks noChangeArrowheads="1"/>
          </p:cNvSpPr>
          <p:nvPr/>
        </p:nvSpPr>
        <p:spPr bwMode="auto">
          <a:xfrm>
            <a:off x="8351838" y="2751138"/>
            <a:ext cx="203200" cy="203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80" name="Line 29"/>
          <p:cNvSpPr>
            <a:spLocks noChangeShapeType="1"/>
          </p:cNvSpPr>
          <p:nvPr/>
        </p:nvSpPr>
        <p:spPr bwMode="auto">
          <a:xfrm>
            <a:off x="8280400" y="2857500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1" name="Line 30"/>
          <p:cNvSpPr>
            <a:spLocks noChangeShapeType="1"/>
          </p:cNvSpPr>
          <p:nvPr/>
        </p:nvSpPr>
        <p:spPr bwMode="auto">
          <a:xfrm rot="5400000">
            <a:off x="8269288" y="2855913"/>
            <a:ext cx="368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2" name="Line 31"/>
          <p:cNvSpPr>
            <a:spLocks noChangeShapeType="1"/>
          </p:cNvSpPr>
          <p:nvPr/>
        </p:nvSpPr>
        <p:spPr bwMode="auto">
          <a:xfrm flipV="1">
            <a:off x="8328025" y="2708276"/>
            <a:ext cx="266700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3" name="Line 32"/>
          <p:cNvSpPr>
            <a:spLocks noChangeShapeType="1"/>
          </p:cNvSpPr>
          <p:nvPr/>
        </p:nvSpPr>
        <p:spPr bwMode="auto">
          <a:xfrm>
            <a:off x="8318501" y="2713038"/>
            <a:ext cx="271463" cy="271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184" name="Text Box 33"/>
          <p:cNvSpPr txBox="1">
            <a:spLocks noChangeArrowheads="1"/>
          </p:cNvSpPr>
          <p:nvPr/>
        </p:nvSpPr>
        <p:spPr bwMode="auto">
          <a:xfrm>
            <a:off x="8763000" y="2590801"/>
            <a:ext cx="1074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</a:rPr>
              <a:t>Lighting</a:t>
            </a:r>
          </a:p>
        </p:txBody>
      </p:sp>
      <p:sp>
        <p:nvSpPr>
          <p:cNvPr id="177185" name="Text Box 34"/>
          <p:cNvSpPr txBox="1">
            <a:spLocks noChangeArrowheads="1"/>
          </p:cNvSpPr>
          <p:nvPr/>
        </p:nvSpPr>
        <p:spPr bwMode="auto">
          <a:xfrm>
            <a:off x="7391400" y="4487863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Scene</a:t>
            </a:r>
          </a:p>
        </p:txBody>
      </p:sp>
      <p:sp>
        <p:nvSpPr>
          <p:cNvPr id="177186" name="Text Box 35"/>
          <p:cNvSpPr txBox="1">
            <a:spLocks noChangeArrowheads="1"/>
          </p:cNvSpPr>
          <p:nvPr/>
        </p:nvSpPr>
        <p:spPr bwMode="auto">
          <a:xfrm>
            <a:off x="5710239" y="1697039"/>
            <a:ext cx="10874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</a:rPr>
              <a:t>Camera</a:t>
            </a:r>
          </a:p>
        </p:txBody>
      </p:sp>
      <p:sp>
        <p:nvSpPr>
          <p:cNvPr id="177187" name="Rectangle 36"/>
          <p:cNvSpPr>
            <a:spLocks noChangeArrowheads="1"/>
          </p:cNvSpPr>
          <p:nvPr/>
        </p:nvSpPr>
        <p:spPr bwMode="auto">
          <a:xfrm rot="2172365">
            <a:off x="5791200" y="2286000"/>
            <a:ext cx="793750" cy="452438"/>
          </a:xfrm>
          <a:prstGeom prst="rect">
            <a:avLst/>
          </a:prstGeom>
          <a:solidFill>
            <a:srgbClr val="EC7600"/>
          </a:solidFill>
          <a:ln w="28575">
            <a:solidFill>
              <a:srgbClr val="4D4D4D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88" name="AutoShape 37"/>
          <p:cNvSpPr>
            <a:spLocks noChangeArrowheads="1"/>
          </p:cNvSpPr>
          <p:nvPr/>
        </p:nvSpPr>
        <p:spPr bwMode="auto">
          <a:xfrm rot="7572365">
            <a:off x="6468269" y="2718594"/>
            <a:ext cx="452438" cy="3302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C7600"/>
          </a:solidFill>
          <a:ln w="28575">
            <a:solidFill>
              <a:srgbClr val="4D4D4D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7189" name="Rectangle 38"/>
          <p:cNvSpPr>
            <a:spLocks noChangeArrowheads="1"/>
          </p:cNvSpPr>
          <p:nvPr/>
        </p:nvSpPr>
        <p:spPr bwMode="auto">
          <a:xfrm>
            <a:off x="3073400" y="4191000"/>
            <a:ext cx="1651000" cy="1231900"/>
          </a:xfrm>
          <a:prstGeom prst="rect">
            <a:avLst/>
          </a:prstGeom>
          <a:solidFill>
            <a:srgbClr val="FFC145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90" name="AutoShape 39"/>
          <p:cNvSpPr>
            <a:spLocks noChangeArrowheads="1"/>
          </p:cNvSpPr>
          <p:nvPr/>
        </p:nvSpPr>
        <p:spPr bwMode="auto">
          <a:xfrm>
            <a:off x="3175000" y="4271964"/>
            <a:ext cx="1447800" cy="1081087"/>
          </a:xfrm>
          <a:prstGeom prst="roundRect">
            <a:avLst>
              <a:gd name="adj" fmla="val 16667"/>
            </a:avLst>
          </a:prstGeom>
          <a:solidFill>
            <a:srgbClr val="9999FF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177191" name="Rectangle 40"/>
          <p:cNvSpPr>
            <a:spLocks noChangeArrowheads="1"/>
          </p:cNvSpPr>
          <p:nvPr/>
        </p:nvSpPr>
        <p:spPr bwMode="auto">
          <a:xfrm>
            <a:off x="2921000" y="5486400"/>
            <a:ext cx="1943100" cy="114300"/>
          </a:xfrm>
          <a:prstGeom prst="rect">
            <a:avLst/>
          </a:prstGeom>
          <a:solidFill>
            <a:srgbClr val="FFC145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192" name="Text Box 41"/>
          <p:cNvSpPr txBox="1">
            <a:spLocks noChangeArrowheads="1"/>
          </p:cNvSpPr>
          <p:nvPr/>
        </p:nvSpPr>
        <p:spPr bwMode="auto">
          <a:xfrm>
            <a:off x="3309939" y="3743326"/>
            <a:ext cx="1298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latin typeface="Arial" panose="020B0604020202020204" pitchFamily="34" charset="0"/>
              </a:rPr>
              <a:t>Computer</a:t>
            </a:r>
          </a:p>
        </p:txBody>
      </p:sp>
      <p:cxnSp>
        <p:nvCxnSpPr>
          <p:cNvPr id="177193" name="AutoShape 42"/>
          <p:cNvCxnSpPr>
            <a:cxnSpLocks noChangeShapeType="1"/>
            <a:stCxn id="177187" idx="1"/>
            <a:endCxn id="177189" idx="1"/>
          </p:cNvCxnSpPr>
          <p:nvPr/>
        </p:nvCxnSpPr>
        <p:spPr bwMode="auto">
          <a:xfrm rot="10800000" flipV="1">
            <a:off x="3063876" y="2268538"/>
            <a:ext cx="2792413" cy="2538412"/>
          </a:xfrm>
          <a:prstGeom prst="bentConnector3">
            <a:avLst>
              <a:gd name="adj1" fmla="val 107847"/>
            </a:avLst>
          </a:prstGeom>
          <a:noFill/>
          <a:ln w="12700">
            <a:solidFill>
              <a:schemeClr val="bg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7194" name="Oval 43"/>
          <p:cNvSpPr>
            <a:spLocks noChangeArrowheads="1"/>
          </p:cNvSpPr>
          <p:nvPr/>
        </p:nvSpPr>
        <p:spPr bwMode="auto">
          <a:xfrm>
            <a:off x="5270500" y="1395413"/>
            <a:ext cx="2057400" cy="2006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177195" name="Group 44"/>
          <p:cNvGrpSpPr>
            <a:grpSpLocks/>
          </p:cNvGrpSpPr>
          <p:nvPr/>
        </p:nvGrpSpPr>
        <p:grpSpPr bwMode="auto">
          <a:xfrm>
            <a:off x="7391400" y="2990850"/>
            <a:ext cx="2057400" cy="2459038"/>
            <a:chOff x="3288" y="1859"/>
            <a:chExt cx="1296" cy="1549"/>
          </a:xfrm>
        </p:grpSpPr>
        <p:sp>
          <p:nvSpPr>
            <p:cNvPr id="177196" name="Line 45"/>
            <p:cNvSpPr>
              <a:spLocks noChangeShapeType="1"/>
            </p:cNvSpPr>
            <p:nvPr/>
          </p:nvSpPr>
          <p:spPr bwMode="auto">
            <a:xfrm flipH="1" flipV="1">
              <a:off x="3800" y="2760"/>
              <a:ext cx="192" cy="10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97" name="Line 46"/>
            <p:cNvSpPr>
              <a:spLocks noChangeShapeType="1"/>
            </p:cNvSpPr>
            <p:nvPr/>
          </p:nvSpPr>
          <p:spPr bwMode="auto">
            <a:xfrm flipH="1" flipV="1">
              <a:off x="3796" y="2860"/>
              <a:ext cx="196" cy="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7198" name="Line 47"/>
            <p:cNvSpPr>
              <a:spLocks noChangeShapeType="1"/>
            </p:cNvSpPr>
            <p:nvPr/>
          </p:nvSpPr>
          <p:spPr bwMode="auto">
            <a:xfrm flipH="1" flipV="1">
              <a:off x="3880" y="2688"/>
              <a:ext cx="108" cy="176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77199" name="Group 48"/>
            <p:cNvGrpSpPr>
              <a:grpSpLocks/>
            </p:cNvGrpSpPr>
            <p:nvPr/>
          </p:nvGrpSpPr>
          <p:grpSpPr bwMode="auto">
            <a:xfrm>
              <a:off x="3288" y="1859"/>
              <a:ext cx="1296" cy="1549"/>
              <a:chOff x="3288" y="1859"/>
              <a:chExt cx="1296" cy="1549"/>
            </a:xfrm>
          </p:grpSpPr>
          <p:sp>
            <p:nvSpPr>
              <p:cNvPr id="177200" name="Oval 49"/>
              <p:cNvSpPr>
                <a:spLocks noChangeArrowheads="1"/>
              </p:cNvSpPr>
              <p:nvPr/>
            </p:nvSpPr>
            <p:spPr bwMode="auto">
              <a:xfrm>
                <a:off x="3288" y="2144"/>
                <a:ext cx="1296" cy="1264"/>
              </a:xfrm>
              <a:prstGeom prst="ellipse">
                <a:avLst/>
              </a:prstGeom>
              <a:noFill/>
              <a:ln w="28575">
                <a:solidFill>
                  <a:srgbClr val="CC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7201" name="Text Box 50"/>
              <p:cNvSpPr txBox="1">
                <a:spLocks noChangeArrowheads="1"/>
              </p:cNvSpPr>
              <p:nvPr/>
            </p:nvSpPr>
            <p:spPr bwMode="auto">
              <a:xfrm>
                <a:off x="3412" y="1859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endParaRPr lang="en-US" altLang="en-US" sz="20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177202" name="Group 51"/>
          <p:cNvGrpSpPr>
            <a:grpSpLocks/>
          </p:cNvGrpSpPr>
          <p:nvPr/>
        </p:nvGrpSpPr>
        <p:grpSpPr bwMode="auto">
          <a:xfrm>
            <a:off x="2720976" y="3644901"/>
            <a:ext cx="2678113" cy="2614613"/>
            <a:chOff x="338" y="2360"/>
            <a:chExt cx="1687" cy="1647"/>
          </a:xfrm>
        </p:grpSpPr>
        <p:sp>
          <p:nvSpPr>
            <p:cNvPr id="177203" name="Oval 52"/>
            <p:cNvSpPr>
              <a:spLocks noChangeArrowheads="1"/>
            </p:cNvSpPr>
            <p:nvPr/>
          </p:nvSpPr>
          <p:spPr bwMode="auto">
            <a:xfrm>
              <a:off x="384" y="2360"/>
              <a:ext cx="1368" cy="1392"/>
            </a:xfrm>
            <a:prstGeom prst="ellipse">
              <a:avLst/>
            </a:prstGeom>
            <a:noFill/>
            <a:ln w="2857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77204" name="Text Box 53"/>
            <p:cNvSpPr txBox="1">
              <a:spLocks noChangeArrowheads="1"/>
            </p:cNvSpPr>
            <p:nvPr/>
          </p:nvSpPr>
          <p:spPr bwMode="auto">
            <a:xfrm>
              <a:off x="338" y="3757"/>
              <a:ext cx="168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>
                  <a:latin typeface="Arial" panose="020B0604020202020204" pitchFamily="34" charset="0"/>
                </a:rPr>
                <a:t>   Scene Interpretation</a:t>
              </a:r>
            </a:p>
          </p:txBody>
        </p:sp>
      </p:grpSp>
      <p:sp>
        <p:nvSpPr>
          <p:cNvPr id="177205" name="Oval 54"/>
          <p:cNvSpPr>
            <a:spLocks noChangeArrowheads="1"/>
          </p:cNvSpPr>
          <p:nvPr/>
        </p:nvSpPr>
        <p:spPr bwMode="auto">
          <a:xfrm>
            <a:off x="5270500" y="1395413"/>
            <a:ext cx="2057400" cy="2006600"/>
          </a:xfrm>
          <a:prstGeom prst="ellips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06" name="Freeform 55"/>
          <p:cNvSpPr>
            <a:spLocks/>
          </p:cNvSpPr>
          <p:nvPr/>
        </p:nvSpPr>
        <p:spPr bwMode="auto">
          <a:xfrm>
            <a:off x="7729538" y="5740400"/>
            <a:ext cx="2112962" cy="433388"/>
          </a:xfrm>
          <a:custGeom>
            <a:avLst/>
            <a:gdLst>
              <a:gd name="T0" fmla="*/ 0 w 2816"/>
              <a:gd name="T1" fmla="*/ 2147483647 h 608"/>
              <a:gd name="T2" fmla="*/ 2147483647 w 2816"/>
              <a:gd name="T3" fmla="*/ 2147483647 h 608"/>
              <a:gd name="T4" fmla="*/ 2147483647 w 2816"/>
              <a:gd name="T5" fmla="*/ 2147483647 h 608"/>
              <a:gd name="T6" fmla="*/ 2147483647 w 2816"/>
              <a:gd name="T7" fmla="*/ 2147483647 h 608"/>
              <a:gd name="T8" fmla="*/ 2147483647 w 2816"/>
              <a:gd name="T9" fmla="*/ 2147483647 h 608"/>
              <a:gd name="T10" fmla="*/ 2147483647 w 2816"/>
              <a:gd name="T11" fmla="*/ 2147483647 h 608"/>
              <a:gd name="T12" fmla="*/ 2147483647 w 2816"/>
              <a:gd name="T13" fmla="*/ 2147483647 h 608"/>
              <a:gd name="T14" fmla="*/ 2147483647 w 2816"/>
              <a:gd name="T15" fmla="*/ 2147483647 h 608"/>
              <a:gd name="T16" fmla="*/ 2147483647 w 2816"/>
              <a:gd name="T17" fmla="*/ 2147483647 h 608"/>
              <a:gd name="T18" fmla="*/ 2147483647 w 2816"/>
              <a:gd name="T19" fmla="*/ 0 h 608"/>
              <a:gd name="T20" fmla="*/ 2147483647 w 2816"/>
              <a:gd name="T21" fmla="*/ 2147483647 h 608"/>
              <a:gd name="T22" fmla="*/ 2147483647 w 2816"/>
              <a:gd name="T23" fmla="*/ 2147483647 h 608"/>
              <a:gd name="T24" fmla="*/ 2147483647 w 2816"/>
              <a:gd name="T25" fmla="*/ 2147483647 h 608"/>
              <a:gd name="T26" fmla="*/ 2147483647 w 2816"/>
              <a:gd name="T27" fmla="*/ 2147483647 h 608"/>
              <a:gd name="T28" fmla="*/ 2147483647 w 2816"/>
              <a:gd name="T29" fmla="*/ 2147483647 h 608"/>
              <a:gd name="T30" fmla="*/ 2147483647 w 2816"/>
              <a:gd name="T31" fmla="*/ 2147483647 h 608"/>
              <a:gd name="T32" fmla="*/ 2147483647 w 2816"/>
              <a:gd name="T33" fmla="*/ 2147483647 h 608"/>
              <a:gd name="T34" fmla="*/ 2147483647 w 2816"/>
              <a:gd name="T35" fmla="*/ 2147483647 h 608"/>
              <a:gd name="T36" fmla="*/ 2147483647 w 2816"/>
              <a:gd name="T37" fmla="*/ 2147483647 h 608"/>
              <a:gd name="T38" fmla="*/ 2147483647 w 2816"/>
              <a:gd name="T39" fmla="*/ 2147483647 h 608"/>
              <a:gd name="T40" fmla="*/ 2147483647 w 2816"/>
              <a:gd name="T41" fmla="*/ 2147483647 h 608"/>
              <a:gd name="T42" fmla="*/ 2147483647 w 2816"/>
              <a:gd name="T43" fmla="*/ 2147483647 h 608"/>
              <a:gd name="T44" fmla="*/ 2147483647 w 2816"/>
              <a:gd name="T45" fmla="*/ 2147483647 h 608"/>
              <a:gd name="T46" fmla="*/ 2147483647 w 2816"/>
              <a:gd name="T47" fmla="*/ 2147483647 h 608"/>
              <a:gd name="T48" fmla="*/ 2147483647 w 2816"/>
              <a:gd name="T49" fmla="*/ 2147483647 h 608"/>
              <a:gd name="T50" fmla="*/ 2147483647 w 2816"/>
              <a:gd name="T51" fmla="*/ 2147483647 h 608"/>
              <a:gd name="T52" fmla="*/ 2147483647 w 2816"/>
              <a:gd name="T53" fmla="*/ 2147483647 h 608"/>
              <a:gd name="T54" fmla="*/ 2147483647 w 2816"/>
              <a:gd name="T55" fmla="*/ 2147483647 h 608"/>
              <a:gd name="T56" fmla="*/ 2147483647 w 2816"/>
              <a:gd name="T57" fmla="*/ 2147483647 h 608"/>
              <a:gd name="T58" fmla="*/ 2147483647 w 2816"/>
              <a:gd name="T59" fmla="*/ 2147483647 h 608"/>
              <a:gd name="T60" fmla="*/ 2147483647 w 2816"/>
              <a:gd name="T61" fmla="*/ 2147483647 h 608"/>
              <a:gd name="T62" fmla="*/ 2147483647 w 2816"/>
              <a:gd name="T63" fmla="*/ 2147483647 h 608"/>
              <a:gd name="T64" fmla="*/ 2147483647 w 2816"/>
              <a:gd name="T65" fmla="*/ 2147483647 h 608"/>
              <a:gd name="T66" fmla="*/ 2147483647 w 2816"/>
              <a:gd name="T67" fmla="*/ 2147483647 h 608"/>
              <a:gd name="T68" fmla="*/ 2147483647 w 2816"/>
              <a:gd name="T69" fmla="*/ 2147483647 h 608"/>
              <a:gd name="T70" fmla="*/ 2147483647 w 2816"/>
              <a:gd name="T71" fmla="*/ 2147483647 h 608"/>
              <a:gd name="T72" fmla="*/ 2147483647 w 2816"/>
              <a:gd name="T73" fmla="*/ 2147483647 h 608"/>
              <a:gd name="T74" fmla="*/ 2147483647 w 2816"/>
              <a:gd name="T75" fmla="*/ 2147483647 h 608"/>
              <a:gd name="T76" fmla="*/ 2147483647 w 2816"/>
              <a:gd name="T77" fmla="*/ 2147483647 h 608"/>
              <a:gd name="T78" fmla="*/ 2147483647 w 2816"/>
              <a:gd name="T79" fmla="*/ 2147483647 h 608"/>
              <a:gd name="T80" fmla="*/ 2147483647 w 2816"/>
              <a:gd name="T81" fmla="*/ 2147483647 h 608"/>
              <a:gd name="T82" fmla="*/ 2147483647 w 2816"/>
              <a:gd name="T83" fmla="*/ 2147483647 h 608"/>
              <a:gd name="T84" fmla="*/ 2147483647 w 2816"/>
              <a:gd name="T85" fmla="*/ 2147483647 h 60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816"/>
              <a:gd name="T130" fmla="*/ 0 h 608"/>
              <a:gd name="T131" fmla="*/ 2816 w 2816"/>
              <a:gd name="T132" fmla="*/ 608 h 60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816" h="608">
                <a:moveTo>
                  <a:pt x="0" y="264"/>
                </a:moveTo>
                <a:cubicBezTo>
                  <a:pt x="24" y="275"/>
                  <a:pt x="72" y="296"/>
                  <a:pt x="72" y="296"/>
                </a:cubicBezTo>
                <a:lnTo>
                  <a:pt x="144" y="288"/>
                </a:lnTo>
                <a:lnTo>
                  <a:pt x="168" y="184"/>
                </a:lnTo>
                <a:lnTo>
                  <a:pt x="200" y="80"/>
                </a:lnTo>
                <a:lnTo>
                  <a:pt x="248" y="16"/>
                </a:lnTo>
                <a:lnTo>
                  <a:pt x="352" y="24"/>
                </a:lnTo>
                <a:lnTo>
                  <a:pt x="448" y="88"/>
                </a:lnTo>
                <a:lnTo>
                  <a:pt x="528" y="80"/>
                </a:lnTo>
                <a:lnTo>
                  <a:pt x="544" y="0"/>
                </a:lnTo>
                <a:lnTo>
                  <a:pt x="592" y="16"/>
                </a:lnTo>
                <a:lnTo>
                  <a:pt x="664" y="104"/>
                </a:lnTo>
                <a:lnTo>
                  <a:pt x="768" y="144"/>
                </a:lnTo>
                <a:lnTo>
                  <a:pt x="880" y="184"/>
                </a:lnTo>
                <a:lnTo>
                  <a:pt x="984" y="184"/>
                </a:lnTo>
                <a:lnTo>
                  <a:pt x="1104" y="232"/>
                </a:lnTo>
                <a:lnTo>
                  <a:pt x="1120" y="280"/>
                </a:lnTo>
                <a:lnTo>
                  <a:pt x="1136" y="328"/>
                </a:lnTo>
                <a:lnTo>
                  <a:pt x="1080" y="352"/>
                </a:lnTo>
                <a:lnTo>
                  <a:pt x="1032" y="392"/>
                </a:lnTo>
                <a:lnTo>
                  <a:pt x="1000" y="456"/>
                </a:lnTo>
                <a:lnTo>
                  <a:pt x="1024" y="536"/>
                </a:lnTo>
                <a:lnTo>
                  <a:pt x="1096" y="576"/>
                </a:lnTo>
                <a:lnTo>
                  <a:pt x="1216" y="568"/>
                </a:lnTo>
                <a:lnTo>
                  <a:pt x="1320" y="520"/>
                </a:lnTo>
                <a:lnTo>
                  <a:pt x="1352" y="440"/>
                </a:lnTo>
                <a:lnTo>
                  <a:pt x="1472" y="376"/>
                </a:lnTo>
                <a:lnTo>
                  <a:pt x="1544" y="472"/>
                </a:lnTo>
                <a:lnTo>
                  <a:pt x="1672" y="496"/>
                </a:lnTo>
                <a:lnTo>
                  <a:pt x="1752" y="480"/>
                </a:lnTo>
                <a:lnTo>
                  <a:pt x="1744" y="552"/>
                </a:lnTo>
                <a:lnTo>
                  <a:pt x="1856" y="608"/>
                </a:lnTo>
                <a:lnTo>
                  <a:pt x="1976" y="576"/>
                </a:lnTo>
                <a:lnTo>
                  <a:pt x="2024" y="488"/>
                </a:lnTo>
                <a:lnTo>
                  <a:pt x="2144" y="408"/>
                </a:lnTo>
                <a:lnTo>
                  <a:pt x="2240" y="440"/>
                </a:lnTo>
                <a:lnTo>
                  <a:pt x="2360" y="440"/>
                </a:lnTo>
                <a:lnTo>
                  <a:pt x="2424" y="400"/>
                </a:lnTo>
                <a:lnTo>
                  <a:pt x="2480" y="488"/>
                </a:lnTo>
                <a:lnTo>
                  <a:pt x="2600" y="520"/>
                </a:lnTo>
                <a:lnTo>
                  <a:pt x="2712" y="488"/>
                </a:lnTo>
                <a:lnTo>
                  <a:pt x="2792" y="400"/>
                </a:lnTo>
                <a:lnTo>
                  <a:pt x="2816" y="36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207" name="Rectangle 56"/>
          <p:cNvSpPr>
            <a:spLocks noChangeArrowheads="1"/>
          </p:cNvSpPr>
          <p:nvPr/>
        </p:nvSpPr>
        <p:spPr bwMode="auto">
          <a:xfrm>
            <a:off x="7658101" y="5951538"/>
            <a:ext cx="671513" cy="266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08" name="Rectangle 57"/>
          <p:cNvSpPr>
            <a:spLocks noChangeArrowheads="1"/>
          </p:cNvSpPr>
          <p:nvPr/>
        </p:nvSpPr>
        <p:spPr bwMode="auto">
          <a:xfrm>
            <a:off x="7861300" y="5808664"/>
            <a:ext cx="407988" cy="250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09" name="Rectangle 58"/>
          <p:cNvSpPr>
            <a:spLocks noChangeArrowheads="1"/>
          </p:cNvSpPr>
          <p:nvPr/>
        </p:nvSpPr>
        <p:spPr bwMode="auto">
          <a:xfrm>
            <a:off x="7891463" y="5762626"/>
            <a:ext cx="138112" cy="2460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0" name="Rectangle 59"/>
          <p:cNvSpPr>
            <a:spLocks noChangeArrowheads="1"/>
          </p:cNvSpPr>
          <p:nvPr/>
        </p:nvSpPr>
        <p:spPr bwMode="auto">
          <a:xfrm>
            <a:off x="9302751" y="6048375"/>
            <a:ext cx="276225" cy="16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1" name="Rectangle 60"/>
          <p:cNvSpPr>
            <a:spLocks noChangeArrowheads="1"/>
          </p:cNvSpPr>
          <p:nvPr/>
        </p:nvSpPr>
        <p:spPr bwMode="auto">
          <a:xfrm>
            <a:off x="9566275" y="6105525"/>
            <a:ext cx="349250" cy="165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2" name="Rectangle 61"/>
          <p:cNvSpPr>
            <a:spLocks noChangeArrowheads="1"/>
          </p:cNvSpPr>
          <p:nvPr/>
        </p:nvSpPr>
        <p:spPr bwMode="auto">
          <a:xfrm rot="17003668">
            <a:off x="8323263" y="5786438"/>
            <a:ext cx="125413" cy="306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3" name="Rectangle 62"/>
          <p:cNvSpPr>
            <a:spLocks noChangeArrowheads="1"/>
          </p:cNvSpPr>
          <p:nvPr/>
        </p:nvSpPr>
        <p:spPr bwMode="auto">
          <a:xfrm>
            <a:off x="8293100" y="5967413"/>
            <a:ext cx="192088" cy="296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4" name="Rectangle 63"/>
          <p:cNvSpPr>
            <a:spLocks noChangeArrowheads="1"/>
          </p:cNvSpPr>
          <p:nvPr/>
        </p:nvSpPr>
        <p:spPr bwMode="auto">
          <a:xfrm>
            <a:off x="8239126" y="6145213"/>
            <a:ext cx="1154113" cy="68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5" name="Rectangle 64"/>
          <p:cNvSpPr>
            <a:spLocks noChangeArrowheads="1"/>
          </p:cNvSpPr>
          <p:nvPr/>
        </p:nvSpPr>
        <p:spPr bwMode="auto">
          <a:xfrm>
            <a:off x="8702676" y="6081714"/>
            <a:ext cx="334963" cy="193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6" name="Rectangle 65"/>
          <p:cNvSpPr>
            <a:spLocks noChangeArrowheads="1"/>
          </p:cNvSpPr>
          <p:nvPr/>
        </p:nvSpPr>
        <p:spPr bwMode="auto">
          <a:xfrm>
            <a:off x="9229725" y="6076951"/>
            <a:ext cx="103188" cy="238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7" name="Rectangle 66"/>
          <p:cNvSpPr>
            <a:spLocks noChangeArrowheads="1"/>
          </p:cNvSpPr>
          <p:nvPr/>
        </p:nvSpPr>
        <p:spPr bwMode="auto">
          <a:xfrm>
            <a:off x="9782176" y="6030913"/>
            <a:ext cx="144463" cy="1825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8" name="Rectangle 67"/>
          <p:cNvSpPr>
            <a:spLocks noChangeArrowheads="1"/>
          </p:cNvSpPr>
          <p:nvPr/>
        </p:nvSpPr>
        <p:spPr bwMode="auto">
          <a:xfrm>
            <a:off x="8750301" y="6030914"/>
            <a:ext cx="119063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19" name="Rectangle 68"/>
          <p:cNvSpPr>
            <a:spLocks noChangeArrowheads="1"/>
          </p:cNvSpPr>
          <p:nvPr/>
        </p:nvSpPr>
        <p:spPr bwMode="auto">
          <a:xfrm>
            <a:off x="8124825" y="5757864"/>
            <a:ext cx="84138" cy="244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20" name="Rectangle 69"/>
          <p:cNvSpPr>
            <a:spLocks noChangeArrowheads="1"/>
          </p:cNvSpPr>
          <p:nvPr/>
        </p:nvSpPr>
        <p:spPr bwMode="auto">
          <a:xfrm>
            <a:off x="8053389" y="5649913"/>
            <a:ext cx="90487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21" name="Rectangle 70"/>
          <p:cNvSpPr>
            <a:spLocks noChangeArrowheads="1"/>
          </p:cNvSpPr>
          <p:nvPr/>
        </p:nvSpPr>
        <p:spPr bwMode="auto">
          <a:xfrm>
            <a:off x="8153400" y="5808663"/>
            <a:ext cx="1828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77222" name="Line 71"/>
          <p:cNvSpPr>
            <a:spLocks noChangeShapeType="1"/>
          </p:cNvSpPr>
          <p:nvPr/>
        </p:nvSpPr>
        <p:spPr bwMode="auto">
          <a:xfrm flipH="1">
            <a:off x="2209800" y="48006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223" name="Line 72"/>
          <p:cNvSpPr>
            <a:spLocks noChangeShapeType="1"/>
          </p:cNvSpPr>
          <p:nvPr/>
        </p:nvSpPr>
        <p:spPr bwMode="auto">
          <a:xfrm flipV="1">
            <a:off x="2209800" y="2286000"/>
            <a:ext cx="0" cy="2514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224" name="Line 73"/>
          <p:cNvSpPr>
            <a:spLocks noChangeShapeType="1"/>
          </p:cNvSpPr>
          <p:nvPr/>
        </p:nvSpPr>
        <p:spPr bwMode="auto">
          <a:xfrm>
            <a:off x="2209800" y="2286000"/>
            <a:ext cx="3657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7225" name="Text Box 74"/>
          <p:cNvSpPr txBox="1">
            <a:spLocks noChangeArrowheads="1"/>
          </p:cNvSpPr>
          <p:nvPr/>
        </p:nvSpPr>
        <p:spPr bwMode="auto">
          <a:xfrm>
            <a:off x="8416926" y="6462714"/>
            <a:ext cx="21320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>
                <a:latin typeface="Arial" panose="020B0604020202020204" pitchFamily="34" charset="0"/>
              </a:rPr>
              <a:t>Srinivasa Narasimhan’s slide</a:t>
            </a:r>
          </a:p>
        </p:txBody>
      </p:sp>
    </p:spTree>
    <p:extLst>
      <p:ext uri="{BB962C8B-B14F-4D97-AF65-F5344CB8AC3E}">
        <p14:creationId xmlns:p14="http://schemas.microsoft.com/office/powerpoint/2010/main" val="15333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00" t="10148" r="57000" b="10741"/>
          <a:stretch/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834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3408" r="60166" b="10444"/>
          <a:stretch/>
        </p:blipFill>
        <p:spPr>
          <a:xfrm>
            <a:off x="0" y="45616"/>
            <a:ext cx="11795760" cy="681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3290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3408" r="58333" b="11630"/>
          <a:stretch/>
        </p:blipFill>
        <p:spPr>
          <a:xfrm>
            <a:off x="0" y="437316"/>
            <a:ext cx="11826240" cy="642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5512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981636"/>
            <a:ext cx="11712388" cy="515022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FEATURE DETECTION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32022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3704" r="63666" b="11630"/>
          <a:stretch/>
        </p:blipFill>
        <p:spPr>
          <a:xfrm>
            <a:off x="0" y="15656"/>
            <a:ext cx="10942320" cy="68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822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3408" r="58500" b="16666"/>
          <a:stretch/>
        </p:blipFill>
        <p:spPr>
          <a:xfrm>
            <a:off x="0" y="683510"/>
            <a:ext cx="12192000" cy="617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85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99" t="13703" r="58668" b="17556"/>
          <a:stretch/>
        </p:blipFill>
        <p:spPr>
          <a:xfrm>
            <a:off x="213360" y="944880"/>
            <a:ext cx="1172429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2550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3704" r="61833" b="12519"/>
          <a:stretch/>
        </p:blipFill>
        <p:spPr>
          <a:xfrm>
            <a:off x="0" y="88006"/>
            <a:ext cx="11582400" cy="676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375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658906"/>
            <a:ext cx="11712388" cy="547295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DETECTION AND TRACKING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90996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67" t="14593" r="62750" b="7481"/>
          <a:stretch/>
        </p:blipFill>
        <p:spPr>
          <a:xfrm>
            <a:off x="0" y="231476"/>
            <a:ext cx="10149840" cy="652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27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11039" y="39687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Computer vision vs human vision</a:t>
            </a:r>
          </a:p>
        </p:txBody>
      </p:sp>
      <p:pic>
        <p:nvPicPr>
          <p:cNvPr id="1792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63" y="1365250"/>
            <a:ext cx="43116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5"/>
          <p:cNvSpPr txBox="1">
            <a:spLocks noChangeArrowheads="1"/>
          </p:cNvSpPr>
          <p:nvPr/>
        </p:nvSpPr>
        <p:spPr bwMode="auto">
          <a:xfrm>
            <a:off x="2646364" y="5783263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</a:rPr>
              <a:t>What we see</a:t>
            </a:r>
          </a:p>
        </p:txBody>
      </p:sp>
      <p:sp>
        <p:nvSpPr>
          <p:cNvPr id="179205" name="Text Box 6"/>
          <p:cNvSpPr txBox="1">
            <a:spLocks noChangeArrowheads="1"/>
          </p:cNvSpPr>
          <p:nvPr/>
        </p:nvSpPr>
        <p:spPr bwMode="auto">
          <a:xfrm>
            <a:off x="6303964" y="5783263"/>
            <a:ext cx="3233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>
                <a:latin typeface="Arial" panose="020B0604020202020204" pitchFamily="34" charset="0"/>
              </a:rPr>
              <a:t>What a computer sees</a:t>
            </a:r>
          </a:p>
        </p:txBody>
      </p:sp>
      <p:pic>
        <p:nvPicPr>
          <p:cNvPr id="179206" name="Picture 7" descr="U1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1512889"/>
            <a:ext cx="30162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54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83" t="13704" r="63250" b="18741"/>
          <a:stretch/>
        </p:blipFill>
        <p:spPr>
          <a:xfrm>
            <a:off x="235390" y="292697"/>
            <a:ext cx="11504919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531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29147" y="0"/>
            <a:ext cx="10515600" cy="1038162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recognition (in supermarkets)</a:t>
            </a:r>
          </a:p>
        </p:txBody>
      </p:sp>
      <p:pic>
        <p:nvPicPr>
          <p:cNvPr id="40964" name="Picture 5" descr="Detection of Bottom of the Cart Loss in Retail Checkou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524" y="1055739"/>
            <a:ext cx="3613905" cy="4292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3049" y="5252333"/>
            <a:ext cx="117952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LaneHawk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 by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EvolutionRobotics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“A smart camera is flush-mounted in the checkout lane, continuously watching for items. </a:t>
            </a:r>
            <a:endParaRPr lang="en-US" altLang="en-US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When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an item is detected and recognized, the cashier verifies the quantity of items that were found under the basket, and continues to close the transaction. </a:t>
            </a:r>
            <a:endParaRPr lang="en-US" altLang="en-US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item can remain under the basket, and with </a:t>
            </a:r>
            <a:r>
              <a:rPr lang="en-US" alt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LaneHawk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you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are assured to get paid for it… “</a:t>
            </a:r>
          </a:p>
        </p:txBody>
      </p:sp>
    </p:spTree>
    <p:extLst>
      <p:ext uri="{BB962C8B-B14F-4D97-AF65-F5344CB8AC3E}">
        <p14:creationId xmlns:p14="http://schemas.microsoft.com/office/powerpoint/2010/main" val="189071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758" y="950614"/>
            <a:ext cx="10275684" cy="5296277"/>
          </a:xfrm>
          <a:solidFill>
            <a:srgbClr val="FFFF00"/>
          </a:solidFill>
          <a:ln w="762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Detection, Face Recognition, People Detection and Foreground Detection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41086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Detection, Face Recognition, People Detection and Foreground Detection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973" t="26894" r="63478" b="13704"/>
          <a:stretch/>
        </p:blipFill>
        <p:spPr>
          <a:xfrm>
            <a:off x="0" y="1452283"/>
            <a:ext cx="9560860" cy="54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131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Face detection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876800"/>
            <a:ext cx="7772400" cy="1295400"/>
          </a:xfrm>
        </p:spPr>
        <p:txBody>
          <a:bodyPr/>
          <a:lstStyle/>
          <a:p>
            <a:pPr eaLnBrk="1" hangingPunct="1"/>
            <a:r>
              <a:rPr lang="en-US" altLang="en-US" smtClean="0"/>
              <a:t>Many new digital cameras now detect faces</a:t>
            </a:r>
          </a:p>
          <a:p>
            <a:pPr lvl="1" eaLnBrk="1" hangingPunct="1"/>
            <a:r>
              <a:rPr lang="en-US" altLang="en-US" smtClean="0"/>
              <a:t>Canon, Sony, Fuji, …</a:t>
            </a:r>
          </a:p>
          <a:p>
            <a:pPr lvl="1" eaLnBrk="1" hangingPunct="1">
              <a:buFontTx/>
              <a:buNone/>
            </a:pPr>
            <a:endParaRPr lang="en-US" altLang="en-US" smtClean="0"/>
          </a:p>
        </p:txBody>
      </p:sp>
      <p:pic>
        <p:nvPicPr>
          <p:cNvPr id="37892" name="Picture 5" descr="tested_48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9" y="1371600"/>
            <a:ext cx="461962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382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 Recognition</a:t>
            </a:r>
          </a:p>
        </p:txBody>
      </p:sp>
      <p:pic>
        <p:nvPicPr>
          <p:cNvPr id="8602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78" b="18298"/>
          <a:stretch>
            <a:fillRect/>
          </a:stretch>
        </p:blipFill>
        <p:spPr bwMode="auto">
          <a:xfrm>
            <a:off x="620916" y="1544146"/>
            <a:ext cx="10505793" cy="37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3422209" y="5558891"/>
            <a:ext cx="512896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 Principle Components Analysis (PCA)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anose="02020603050405020304" pitchFamily="18" charset="0"/>
              </a:rPr>
              <a:t> Face Recognition</a:t>
            </a:r>
          </a:p>
        </p:txBody>
      </p:sp>
    </p:spTree>
    <p:extLst>
      <p:ext uri="{BB962C8B-B14F-4D97-AF65-F5344CB8AC3E}">
        <p14:creationId xmlns:p14="http://schemas.microsoft.com/office/powerpoint/2010/main" val="39551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75098" y="34925"/>
            <a:ext cx="105156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Smile detection</a:t>
            </a:r>
          </a:p>
        </p:txBody>
      </p:sp>
      <p:pic>
        <p:nvPicPr>
          <p:cNvPr id="38916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465" y="2936876"/>
            <a:ext cx="74437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52" y="1885951"/>
            <a:ext cx="7467600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575050" y="6276946"/>
            <a:ext cx="511569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>
                <a:solidFill>
                  <a:srgbClr val="000000"/>
                </a:solidFill>
                <a:latin typeface="Arial" panose="020B0604020202020204" pitchFamily="34" charset="0"/>
                <a:hlinkClick r:id="rId9"/>
              </a:rPr>
              <a:t>Sony Cyber-shot® T70 Digital Still Camera </a:t>
            </a:r>
            <a:endParaRPr lang="en-US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76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-21430"/>
            <a:ext cx="10515600" cy="783432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alt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Vision-based biometrics</a:t>
            </a:r>
          </a:p>
        </p:txBody>
      </p:sp>
      <p:pic>
        <p:nvPicPr>
          <p:cNvPr id="41987" name="Picture 3" descr="youngProcessedR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36245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 descr="matched2002_R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36245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afghanportraits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38100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3657600"/>
            <a:ext cx="6737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How the Afghan Girl was Identified by Her Iris Patterns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”  Read the 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1"/>
              </a:rPr>
              <a:t>story 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2"/>
              </a:rPr>
              <a:t>wikipedia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0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653988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13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Tracking</a:t>
            </a:r>
          </a:p>
        </p:txBody>
      </p:sp>
      <p:pic>
        <p:nvPicPr>
          <p:cNvPr id="7" name="Football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981200"/>
            <a:ext cx="41052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Football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981200"/>
            <a:ext cx="414337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30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4593" r="62083" b="12518"/>
          <a:stretch/>
        </p:blipFill>
        <p:spPr>
          <a:xfrm>
            <a:off x="0" y="1086"/>
            <a:ext cx="11734800" cy="685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73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Vision</a:t>
            </a:r>
          </a:p>
        </p:txBody>
      </p:sp>
      <p:pic>
        <p:nvPicPr>
          <p:cNvPr id="471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295400"/>
            <a:ext cx="250666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2755900" y="4689475"/>
            <a:ext cx="1739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What we see</a:t>
            </a:r>
          </a:p>
        </p:txBody>
      </p:sp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6248400" y="5715000"/>
            <a:ext cx="2863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What a computer sees</a:t>
            </a:r>
          </a:p>
        </p:txBody>
      </p:sp>
      <p:pic>
        <p:nvPicPr>
          <p:cNvPr id="4711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4343400" cy="4343400"/>
          </a:xfrm>
          <a:prstGeom prst="rect">
            <a:avLst/>
          </a:prstGeom>
          <a:noFill/>
          <a:ln w="9525">
            <a:solidFill>
              <a:srgbClr val="7777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70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" t="13408" r="57334" b="10148"/>
          <a:stretch/>
        </p:blipFill>
        <p:spPr>
          <a:xfrm>
            <a:off x="15240" y="420286"/>
            <a:ext cx="12176760" cy="643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6013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954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 of words for Category Classification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499" t="25166" r="61001" b="11333"/>
          <a:stretch/>
        </p:blipFill>
        <p:spPr>
          <a:xfrm>
            <a:off x="0" y="755044"/>
            <a:ext cx="11106150" cy="610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0972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3407" r="58584" b="11926"/>
          <a:stretch/>
        </p:blipFill>
        <p:spPr>
          <a:xfrm>
            <a:off x="0" y="352358"/>
            <a:ext cx="11978640" cy="650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5452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658906"/>
            <a:ext cx="11712388" cy="547295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VISION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09803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" t="14889" r="59083" b="11333"/>
          <a:stretch/>
        </p:blipFill>
        <p:spPr>
          <a:xfrm>
            <a:off x="0" y="0"/>
            <a:ext cx="12221866" cy="664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8583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00" t="13704" r="57917" b="16371"/>
          <a:stretch/>
        </p:blipFill>
        <p:spPr>
          <a:xfrm>
            <a:off x="0" y="936794"/>
            <a:ext cx="11917680" cy="592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8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7" t="13704" r="60583" b="8370"/>
          <a:stretch/>
        </p:blipFill>
        <p:spPr>
          <a:xfrm>
            <a:off x="0" y="0"/>
            <a:ext cx="11499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5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99" t="15185" r="58501" b="12222"/>
          <a:stretch/>
        </p:blipFill>
        <p:spPr>
          <a:xfrm>
            <a:off x="0" y="365124"/>
            <a:ext cx="12243707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3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88" y="658906"/>
            <a:ext cx="11712388" cy="5472954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EMBEDDED APPLICATIONS</a:t>
            </a:r>
            <a:endParaRPr lang="en-US" sz="1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65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916" t="14297" r="59667" b="11926"/>
          <a:stretch/>
        </p:blipFill>
        <p:spPr>
          <a:xfrm>
            <a:off x="0" y="236776"/>
            <a:ext cx="11734800" cy="650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5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762000" y="46038"/>
            <a:ext cx="10515600" cy="1013218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Vision is really hard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1871664" y="1295400"/>
            <a:ext cx="8262937" cy="52578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Vision is an amazing feat of natural intelligence	</a:t>
            </a:r>
          </a:p>
          <a:p>
            <a:pPr lvl="1" eaLnBrk="1" hangingPunct="1"/>
            <a:r>
              <a:rPr lang="en-US" altLang="en-US" dirty="0"/>
              <a:t>Visual cortex occupies about </a:t>
            </a:r>
            <a:r>
              <a:rPr lang="en-US" altLang="en-US" dirty="0">
                <a:solidFill>
                  <a:srgbClr val="0070C0"/>
                </a:solidFill>
              </a:rPr>
              <a:t>50% of Macaque brain</a:t>
            </a:r>
          </a:p>
          <a:p>
            <a:pPr lvl="1" eaLnBrk="1" hangingPunct="1"/>
            <a:r>
              <a:rPr lang="en-US" altLang="en-US" dirty="0"/>
              <a:t>More human brain devoted to vision than anything else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57600"/>
            <a:ext cx="20701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/>
          <p:nvPr/>
        </p:nvSpPr>
        <p:spPr bwMode="auto">
          <a:xfrm>
            <a:off x="6629400" y="3657600"/>
            <a:ext cx="2438400" cy="1371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prstClr val="black"/>
                </a:solidFill>
                <a:latin typeface="Comic Sans MS" pitchFamily="66" charset="0"/>
              </a:rPr>
              <a:t>Is that a queen or a bishop?</a:t>
            </a:r>
          </a:p>
        </p:txBody>
      </p:sp>
      <p:sp>
        <p:nvSpPr>
          <p:cNvPr id="10" name="Cloud 9"/>
          <p:cNvSpPr/>
          <p:nvPr/>
        </p:nvSpPr>
        <p:spPr bwMode="auto">
          <a:xfrm>
            <a:off x="5867400" y="3886200"/>
            <a:ext cx="152400" cy="1524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" name="Cloud 10"/>
          <p:cNvSpPr/>
          <p:nvPr/>
        </p:nvSpPr>
        <p:spPr bwMode="auto">
          <a:xfrm>
            <a:off x="6248400" y="3886200"/>
            <a:ext cx="304800" cy="2286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normAutofit fontScale="25000" lnSpcReduction="20000"/>
          </a:bodyPr>
          <a:lstStyle/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9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3" t="14000" r="57000" b="13111"/>
          <a:stretch/>
        </p:blipFill>
        <p:spPr>
          <a:xfrm>
            <a:off x="213360" y="856482"/>
            <a:ext cx="11978640" cy="60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4593" r="58167" b="11926"/>
          <a:stretch/>
        </p:blipFill>
        <p:spPr>
          <a:xfrm>
            <a:off x="0" y="397282"/>
            <a:ext cx="12192000" cy="646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33" t="13408" r="58250" b="5704"/>
          <a:stretch/>
        </p:blipFill>
        <p:spPr>
          <a:xfrm>
            <a:off x="0" y="-19776"/>
            <a:ext cx="11765280" cy="687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6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0" y="-14288"/>
            <a:ext cx="121920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 imaging</a:t>
            </a:r>
          </a:p>
        </p:txBody>
      </p:sp>
      <p:pic>
        <p:nvPicPr>
          <p:cNvPr id="55299" name="Picture 4" descr="mybrai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16075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8" y="1947864"/>
            <a:ext cx="4494212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083426" y="5105401"/>
            <a:ext cx="21494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Image guided surgery</a:t>
            </a:r>
          </a:p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0"/>
              </a:rPr>
              <a:t>Grimson et al., MIT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302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135314" y="5210176"/>
            <a:ext cx="12096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3D imaging</a:t>
            </a:r>
          </a:p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MRI, CT</a:t>
            </a:r>
          </a:p>
        </p:txBody>
      </p:sp>
    </p:spTree>
    <p:extLst>
      <p:ext uri="{BB962C8B-B14F-4D97-AF65-F5344CB8AC3E}">
        <p14:creationId xmlns:p14="http://schemas.microsoft.com/office/powerpoint/2010/main" val="214897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12192000" cy="1325563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character recognition (OCR)</a:t>
            </a:r>
          </a:p>
        </p:txBody>
      </p:sp>
      <p:pic>
        <p:nvPicPr>
          <p:cNvPr id="36867" name="Picture 3" descr="asamples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262313"/>
            <a:ext cx="3657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09800" y="5934076"/>
            <a:ext cx="33797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Digit recognition, AT&amp;T labs</a:t>
            </a:r>
          </a:p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  <a:hlinkClick r:id="rId10"/>
              </a:rPr>
              <a:t>http://www.research.att.com/~yann</a:t>
            </a: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/</a:t>
            </a:r>
          </a:p>
        </p:txBody>
      </p:sp>
      <p:sp>
        <p:nvSpPr>
          <p:cNvPr id="36869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1897063"/>
            <a:ext cx="777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800" dirty="0">
                <a:solidFill>
                  <a:srgbClr val="000000"/>
                </a:solidFill>
                <a:latin typeface="Arial" panose="020B0604020202020204" pitchFamily="34" charset="0"/>
              </a:rPr>
              <a:t>Technology to convert scanned docs to text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If you have a scanner, it probably came with OCR software</a:t>
            </a:r>
          </a:p>
          <a:p>
            <a:pPr>
              <a:spcBef>
                <a:spcPct val="20000"/>
              </a:spcBef>
            </a:pP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6870" name="Picture 6" descr="California_license_plate_ANPR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07" y="3024188"/>
            <a:ext cx="35814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35676" y="5934076"/>
            <a:ext cx="45132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License plate readers</a:t>
            </a:r>
          </a:p>
          <a:p>
            <a:pPr algn="ctr"/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hlinkClick r:id="rId12"/>
              </a:rPr>
              <a:t>http://en.wikipedia.org/wiki/Automatic_number_plate_recognition</a:t>
            </a:r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1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00100" y="0"/>
            <a:ext cx="10515600" cy="1325563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altLang="en-US" dirty="0" smtClean="0"/>
              <a:t>Login without a password…</a:t>
            </a:r>
          </a:p>
        </p:txBody>
      </p:sp>
      <p:pic>
        <p:nvPicPr>
          <p:cNvPr id="43012" name="Picture 4" descr="XM Micro Biometric Fingerprint Mous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6" y="1333500"/>
            <a:ext cx="21367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0" y="5410200"/>
            <a:ext cx="25146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Fingerprint scanners on many new laptops, </a:t>
            </a:r>
            <a:b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other devices</a:t>
            </a:r>
          </a:p>
        </p:txBody>
      </p:sp>
      <p:pic>
        <p:nvPicPr>
          <p:cNvPr id="43014" name="Picture 9" descr="FINGERPRIN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3048000"/>
            <a:ext cx="10572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11" descr="login_dialo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679700"/>
            <a:ext cx="22098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1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77000" y="5287964"/>
            <a:ext cx="3581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Face recognition systems now beginning to appear more widely</a:t>
            </a:r>
            <a:b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  <a:hlinkClick r:id="rId13"/>
              </a:rPr>
              <a:t>http://www.sensiblevision.com/</a:t>
            </a: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3017" name="Picture 14" descr="woman_laptop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293370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63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38200" y="0"/>
            <a:ext cx="10515600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 recognition (in mobile phones)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5448300"/>
            <a:ext cx="7772400" cy="1676400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mtClean="0">
                <a:hlinkClick r:id="rId6"/>
              </a:rPr>
              <a:t>Point &amp; Find</a:t>
            </a:r>
            <a:r>
              <a:rPr lang="en-US" altLang="en-US" smtClean="0"/>
              <a:t>, </a:t>
            </a:r>
            <a:r>
              <a:rPr lang="en-US" altLang="en-US" smtClean="0">
                <a:hlinkClick r:id="rId7"/>
              </a:rPr>
              <a:t>Nokia</a:t>
            </a:r>
            <a:endParaRPr lang="en-US" altLang="en-US" smtClean="0"/>
          </a:p>
          <a:p>
            <a:pPr lvl="1" eaLnBrk="1" hangingPunct="1">
              <a:buFont typeface="Arial" panose="020B0604020202020204" pitchFamily="34" charset="0"/>
              <a:buNone/>
            </a:pPr>
            <a:r>
              <a:rPr lang="en-US" altLang="en-US" smtClean="0">
                <a:hlinkClick r:id="rId8"/>
              </a:rPr>
              <a:t>Google Goggles</a:t>
            </a:r>
            <a:endParaRPr lang="en-US" altLang="en-US" smtClean="0"/>
          </a:p>
        </p:txBody>
      </p:sp>
      <p:pic>
        <p:nvPicPr>
          <p:cNvPr id="44036" name="Picture 5" descr="Smart Photo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726" y="2324100"/>
            <a:ext cx="65436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58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Sports</a:t>
            </a:r>
          </a:p>
        </p:txBody>
      </p:sp>
      <p:pic>
        <p:nvPicPr>
          <p:cNvPr id="47108" name="Picture 5" descr="first-down-lin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420291"/>
            <a:ext cx="6437312" cy="48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54438" y="5492750"/>
            <a:ext cx="42465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 i="1" dirty="0" err="1">
                <a:solidFill>
                  <a:srgbClr val="000000"/>
                </a:solidFill>
                <a:latin typeface="Arial" panose="020B0604020202020204" pitchFamily="34" charset="0"/>
              </a:rPr>
              <a:t>Sportvision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first down line</a:t>
            </a:r>
          </a:p>
          <a:p>
            <a:pPr algn="ctr"/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Nice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hlinkClick r:id="rId7"/>
              </a:rPr>
              <a:t>explanation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on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hlinkClick r:id="rId8"/>
              </a:rPr>
              <a:t>www.howstuffworks.com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  <a:hlinkClick r:id="rId9"/>
              </a:rPr>
              <a:t>http://www.sportvision.com/video.html</a:t>
            </a: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0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838201" y="25400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Smart cars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-19050" y="5524500"/>
            <a:ext cx="12211049" cy="13335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hlinkClick r:id="rId7"/>
              </a:rPr>
              <a:t>Mobileye</a:t>
            </a:r>
            <a:r>
              <a:rPr lang="en-US" altLang="en-US" dirty="0" smtClean="0"/>
              <a:t> [</a:t>
            </a:r>
            <a:r>
              <a:rPr lang="en-US" altLang="en-US" dirty="0" smtClean="0">
                <a:hlinkClick r:id="rId8"/>
              </a:rPr>
              <a:t>wiki article</a:t>
            </a:r>
            <a:r>
              <a:rPr lang="en-US" altLang="en-US" dirty="0" smtClean="0"/>
              <a:t>]</a:t>
            </a:r>
          </a:p>
          <a:p>
            <a:pPr lvl="1" eaLnBrk="1" hangingPunct="1"/>
            <a:r>
              <a:rPr lang="en-US" altLang="en-US" dirty="0" smtClean="0"/>
              <a:t>Vision systems currently in high-end BMW, GM, Volvo models </a:t>
            </a:r>
          </a:p>
          <a:p>
            <a:pPr lvl="1" eaLnBrk="1" hangingPunct="1"/>
            <a:r>
              <a:rPr lang="en-US" altLang="en-US" dirty="0" smtClean="0"/>
              <a:t>By 2010:  70% of car manufacturers.</a:t>
            </a:r>
          </a:p>
        </p:txBody>
      </p:sp>
      <p:pic>
        <p:nvPicPr>
          <p:cNvPr id="48132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1250363"/>
            <a:ext cx="8301038" cy="427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1" y="425450"/>
            <a:ext cx="39671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600">
                <a:solidFill>
                  <a:srgbClr val="000000"/>
                </a:solidFill>
                <a:latin typeface="Arial" panose="020B0604020202020204" pitchFamily="34" charset="0"/>
              </a:rPr>
              <a:t>Slide content courtesy of Amnon Shashua</a:t>
            </a:r>
          </a:p>
        </p:txBody>
      </p:sp>
    </p:spTree>
    <p:extLst>
      <p:ext uri="{BB962C8B-B14F-4D97-AF65-F5344CB8AC3E}">
        <p14:creationId xmlns:p14="http://schemas.microsoft.com/office/powerpoint/2010/main" val="26264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Google cars</a:t>
            </a:r>
          </a:p>
        </p:txBody>
      </p:sp>
      <p:pic>
        <p:nvPicPr>
          <p:cNvPr id="49155" name="Picture 2" descr="http://graphics8.nytimes.com/images/2010/10/10/us/10google-span/10google-span-article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49717"/>
            <a:ext cx="7715250" cy="4603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1828800" y="6488114"/>
            <a:ext cx="8655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hlinkClick r:id="rId4"/>
              </a:rPr>
              <a:t>http://www.nytimes.com/2010/10/10/science/10google.html?ref=artificialintelligence</a:t>
            </a:r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12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1124</Words>
  <Application>Microsoft Office PowerPoint</Application>
  <PresentationFormat>Widescreen</PresentationFormat>
  <Paragraphs>270</Paragraphs>
  <Slides>103</Slides>
  <Notes>50</Notes>
  <HiddenSlides>1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12" baseType="lpstr">
      <vt:lpstr>Arial Unicode MS</vt:lpstr>
      <vt:lpstr>Arial</vt:lpstr>
      <vt:lpstr>Calibri</vt:lpstr>
      <vt:lpstr>Calibri Light</vt:lpstr>
      <vt:lpstr>Comic Sans MS</vt:lpstr>
      <vt:lpstr>Palatino Linotype</vt:lpstr>
      <vt:lpstr>Times New Roman</vt:lpstr>
      <vt:lpstr>Wingdings</vt:lpstr>
      <vt:lpstr>Office Theme</vt:lpstr>
      <vt:lpstr>MATLAB FOR ROBOT VISION</vt:lpstr>
      <vt:lpstr>What is Computer Vision?</vt:lpstr>
      <vt:lpstr>Computer Vision</vt:lpstr>
      <vt:lpstr>PowerPoint Presentation</vt:lpstr>
      <vt:lpstr>PowerPoint Presentation</vt:lpstr>
      <vt:lpstr>Components of a computer vision system</vt:lpstr>
      <vt:lpstr>Computer vision vs human vision</vt:lpstr>
      <vt:lpstr>Computer Vision</vt:lpstr>
      <vt:lpstr>Vision is really hard</vt:lpstr>
      <vt:lpstr>Why computer vision matters</vt:lpstr>
      <vt:lpstr>A little story about Computer Vision</vt:lpstr>
      <vt:lpstr>Ridiculously brief history of computer vision</vt:lpstr>
      <vt:lpstr>A Picture is Worth 100 Words</vt:lpstr>
      <vt:lpstr>A Picture is Worth 10,000 Words</vt:lpstr>
      <vt:lpstr>A Picture is Worth a Million Words</vt:lpstr>
      <vt:lpstr>A Picture is Worth a ...?</vt:lpstr>
      <vt:lpstr>A Picture is Worth a ...?</vt:lpstr>
      <vt:lpstr>Human Vision</vt:lpstr>
      <vt:lpstr>What is Computer Vision?</vt:lpstr>
      <vt:lpstr>Image Processing</vt:lpstr>
      <vt:lpstr>Surface Reflectance</vt:lpstr>
      <vt:lpstr>Understanding Optical Illusions</vt:lpstr>
      <vt:lpstr>Statistical Techniques</vt:lpstr>
      <vt:lpstr>IMAGE ACQUISITION</vt:lpstr>
      <vt:lpstr>Biological Cameras</vt:lpstr>
      <vt:lpstr>Vision-based interaction (and games)</vt:lpstr>
      <vt:lpstr>Interactive Games: Kinect</vt:lpstr>
      <vt:lpstr>3D from Shading</vt:lpstr>
      <vt:lpstr>Special effects:  shape capture</vt:lpstr>
      <vt:lpstr>Special effects:  motion capture</vt:lpstr>
      <vt:lpstr>Cameras and their Optics</vt:lpstr>
      <vt:lpstr>Optical Flow</vt:lpstr>
      <vt:lpstr>Binocular Stereo</vt:lpstr>
      <vt:lpstr>Range Scanning and Structured Light</vt:lpstr>
      <vt:lpstr>Range Scanning and Structured Light</vt:lpstr>
      <vt:lpstr>Microsoft Kinect</vt:lpstr>
      <vt:lpstr>Some Recent Trends in Vision</vt:lpstr>
      <vt:lpstr>MATLAB FOR VISION</vt:lpstr>
      <vt:lpstr>Vision is multidisciplinary </vt:lpstr>
      <vt:lpstr>SOFTWARE TOOLS FOR 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SEGMENTATION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REGISTRATION</vt:lpstr>
      <vt:lpstr>PowerPoint Presentation</vt:lpstr>
      <vt:lpstr>PowerPoint Presentation</vt:lpstr>
      <vt:lpstr>PowerPoint Presentation</vt:lpstr>
      <vt:lpstr>PowerPoint Presentation</vt:lpstr>
      <vt:lpstr>FEATURE DETECTION</vt:lpstr>
      <vt:lpstr>PowerPoint Presentation</vt:lpstr>
      <vt:lpstr>PowerPoint Presentation</vt:lpstr>
      <vt:lpstr>PowerPoint Presentation</vt:lpstr>
      <vt:lpstr>PowerPoint Presentation</vt:lpstr>
      <vt:lpstr>OBJECT DETECTION AND TRACKING</vt:lpstr>
      <vt:lpstr>PowerPoint Presentation</vt:lpstr>
      <vt:lpstr>PowerPoint Presentation</vt:lpstr>
      <vt:lpstr>Object recognition (in supermarkets)</vt:lpstr>
      <vt:lpstr>Face Detection, Face Recognition, People Detection and Foreground Detection</vt:lpstr>
      <vt:lpstr>Face Detection, Face Recognition, People Detection and Foreground Detection</vt:lpstr>
      <vt:lpstr>Face detection</vt:lpstr>
      <vt:lpstr>Face Recognition</vt:lpstr>
      <vt:lpstr>Smile detection</vt:lpstr>
      <vt:lpstr>Vision-based biometrics</vt:lpstr>
      <vt:lpstr>Tracking</vt:lpstr>
      <vt:lpstr>PowerPoint Presentation</vt:lpstr>
      <vt:lpstr>PowerPoint Presentation</vt:lpstr>
      <vt:lpstr>Bag of words for Category Classification</vt:lpstr>
      <vt:lpstr>PowerPoint Presentation</vt:lpstr>
      <vt:lpstr>3D VISION</vt:lpstr>
      <vt:lpstr>PowerPoint Presentation</vt:lpstr>
      <vt:lpstr>PowerPoint Presentation</vt:lpstr>
      <vt:lpstr>PowerPoint Presentation</vt:lpstr>
      <vt:lpstr>PowerPoint Presentation</vt:lpstr>
      <vt:lpstr>EMBEDDED APPLICATIONS</vt:lpstr>
      <vt:lpstr>PowerPoint Presentation</vt:lpstr>
      <vt:lpstr>PowerPoint Presentation</vt:lpstr>
      <vt:lpstr>PowerPoint Presentation</vt:lpstr>
      <vt:lpstr>PowerPoint Presentation</vt:lpstr>
      <vt:lpstr>Medical imaging</vt:lpstr>
      <vt:lpstr>Optical character recognition (OCR)</vt:lpstr>
      <vt:lpstr>Login without a password…</vt:lpstr>
      <vt:lpstr>Object recognition (in mobile phones)</vt:lpstr>
      <vt:lpstr>Sports</vt:lpstr>
      <vt:lpstr>Smart cars</vt:lpstr>
      <vt:lpstr>Google cars</vt:lpstr>
      <vt:lpstr>Vision in space</vt:lpstr>
      <vt:lpstr>Industrial robots</vt:lpstr>
      <vt:lpstr>Mobile robots</vt:lpstr>
      <vt:lpstr>Source</vt:lpstr>
    </vt:vector>
  </TitlesOfParts>
  <Company>Portland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mperkows</dc:creator>
  <cp:lastModifiedBy>mperkows</cp:lastModifiedBy>
  <cp:revision>15</cp:revision>
  <dcterms:created xsi:type="dcterms:W3CDTF">2016-11-12T03:18:57Z</dcterms:created>
  <dcterms:modified xsi:type="dcterms:W3CDTF">2016-11-13T21:47:00Z</dcterms:modified>
</cp:coreProperties>
</file>